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70" r:id="rId3"/>
    <p:sldId id="3449" r:id="rId4"/>
    <p:sldId id="3450" r:id="rId5"/>
    <p:sldId id="3452" r:id="rId6"/>
    <p:sldId id="3451" r:id="rId7"/>
    <p:sldId id="260" r:id="rId8"/>
    <p:sldId id="345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Light" panose="020B0604020202020204" charset="0"/>
      <p:regular r:id="rId15"/>
      <p:italic r:id="rId16"/>
    </p:embeddedFont>
    <p:embeddedFont>
      <p:font typeface="Poppins SemiBold" panose="020B0604020202020204" charset="0"/>
      <p:bold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mntoJwwTjHv/2UItbskNTC93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83527" autoAdjust="0"/>
  </p:normalViewPr>
  <p:slideViewPr>
    <p:cSldViewPr snapToGrid="0">
      <p:cViewPr varScale="1">
        <p:scale>
          <a:sx n="115" d="100"/>
          <a:sy n="115" d="100"/>
        </p:scale>
        <p:origin x="14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INFORMES%20PQRS%202024\INFORMES%20ATENCION%20AL%20USUARIO%20ITP%20VIGENCIA%202024\12.%20INFORME%20PQRSD%20ITP%20DICIEMBRE%202024\PORCENTAJE%20INFORME%20PQRSD%20%20DICIEMBRE%2020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CANALES DE ATENCIÓN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'total canales de comu DICIEM'!$F$10</c:f>
              <c:strCache>
                <c:ptCount val="1"/>
                <c:pt idx="0">
                  <c:v>TELEFÓNICO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DICIEM'!$G$10:$H$10</c:f>
              <c:numCache>
                <c:formatCode>0%</c:formatCode>
                <c:ptCount val="2"/>
                <c:pt idx="0" formatCode="General">
                  <c:v>90</c:v>
                </c:pt>
                <c:pt idx="1">
                  <c:v>0.55900621118012417</c:v>
                </c:pt>
              </c:numCache>
            </c:numRef>
          </c:val>
          <c:extLst>
            <c:ext xmlns:c16="http://schemas.microsoft.com/office/drawing/2014/chart" uri="{C3380CC4-5D6E-409C-BE32-E72D297353CC}">
              <c16:uniqueId val="{00000000-44AF-430A-A5F6-E4C27505D81B}"/>
            </c:ext>
          </c:extLst>
        </c:ser>
        <c:ser>
          <c:idx val="1"/>
          <c:order val="1"/>
          <c:tx>
            <c:strRef>
              <c:f>'total canales de comu DICIEM'!$F$11</c:f>
              <c:strCache>
                <c:ptCount val="1"/>
                <c:pt idx="0">
                  <c:v>VIRTUAL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DICIEM'!$G$11:$H$11</c:f>
              <c:numCache>
                <c:formatCode>0%</c:formatCode>
                <c:ptCount val="2"/>
                <c:pt idx="0" formatCode="General">
                  <c:v>60</c:v>
                </c:pt>
                <c:pt idx="1">
                  <c:v>0.37267080745341613</c:v>
                </c:pt>
              </c:numCache>
            </c:numRef>
          </c:val>
          <c:extLst>
            <c:ext xmlns:c16="http://schemas.microsoft.com/office/drawing/2014/chart" uri="{C3380CC4-5D6E-409C-BE32-E72D297353CC}">
              <c16:uniqueId val="{00000001-44AF-430A-A5F6-E4C27505D81B}"/>
            </c:ext>
          </c:extLst>
        </c:ser>
        <c:ser>
          <c:idx val="2"/>
          <c:order val="2"/>
          <c:tx>
            <c:strRef>
              <c:f>'total canales de comu DICIEM'!$F$12</c:f>
              <c:strCache>
                <c:ptCount val="1"/>
                <c:pt idx="0">
                  <c:v>PRESENCIAL Y ESCRITO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DICIEM'!$G$12:$H$12</c:f>
              <c:numCache>
                <c:formatCode>0%</c:formatCode>
                <c:ptCount val="2"/>
                <c:pt idx="0" formatCode="General">
                  <c:v>11</c:v>
                </c:pt>
                <c:pt idx="1">
                  <c:v>6.8322981366459631E-2</c:v>
                </c:pt>
              </c:numCache>
            </c:numRef>
          </c:val>
          <c:extLst>
            <c:ext xmlns:c16="http://schemas.microsoft.com/office/drawing/2014/chart" uri="{C3380CC4-5D6E-409C-BE32-E72D297353CC}">
              <c16:uniqueId val="{00000002-44AF-430A-A5F6-E4C27505D81B}"/>
            </c:ext>
          </c:extLst>
        </c:ser>
        <c:ser>
          <c:idx val="3"/>
          <c:order val="3"/>
          <c:tx>
            <c:strRef>
              <c:f>'total canales de comu DICIEM'!$F$13</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DICIEM'!$G$13:$H$13</c:f>
              <c:numCache>
                <c:formatCode>0%</c:formatCode>
                <c:ptCount val="2"/>
                <c:pt idx="0" formatCode="General">
                  <c:v>161</c:v>
                </c:pt>
                <c:pt idx="1">
                  <c:v>1</c:v>
                </c:pt>
              </c:numCache>
            </c:numRef>
          </c:val>
          <c:extLst>
            <c:ext xmlns:c16="http://schemas.microsoft.com/office/drawing/2014/chart" uri="{C3380CC4-5D6E-409C-BE32-E72D297353CC}">
              <c16:uniqueId val="{00000003-44AF-430A-A5F6-E4C27505D81B}"/>
            </c:ext>
          </c:extLst>
        </c:ser>
        <c:dLbls>
          <c:showLegendKey val="0"/>
          <c:showVal val="1"/>
          <c:showCatName val="0"/>
          <c:showSerName val="0"/>
          <c:showPercent val="0"/>
          <c:showBubbleSize val="0"/>
        </c:dLbls>
        <c:gapWidth val="150"/>
        <c:axId val="-217040160"/>
        <c:axId val="-217036352"/>
      </c:barChart>
      <c:catAx>
        <c:axId val="-21704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LINEA MOVIL 313052807   </a:t>
            </a:r>
          </a:p>
        </c:rich>
      </c:tx>
      <c:layout>
        <c:manualLayout>
          <c:xMode val="edge"/>
          <c:yMode val="edge"/>
          <c:x val="0.3545336447441661"/>
          <c:y val="1.85183994857785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35</c:v>
                </c:pt>
                <c:pt idx="1">
                  <c:v>16</c:v>
                </c:pt>
                <c:pt idx="2">
                  <c:v>9</c:v>
                </c:pt>
                <c:pt idx="3">
                  <c:v>60</c:v>
                </c:pt>
              </c:numCache>
            </c:numRef>
          </c:val>
          <c:extLst>
            <c:ext xmlns:c16="http://schemas.microsoft.com/office/drawing/2014/chart" uri="{C3380CC4-5D6E-409C-BE32-E72D297353CC}">
              <c16:uniqueId val="{00000000-D7D0-458F-B7B5-54654170F78E}"/>
            </c:ext>
          </c:extLst>
        </c:ser>
        <c:ser>
          <c:idx val="1"/>
          <c:order val="1"/>
          <c:tx>
            <c:strRef>
              <c:f>'comunicacion telefonica'!$H$9</c:f>
              <c:strCache>
                <c:ptCount val="1"/>
                <c:pt idx="0">
                  <c:v>PORCENTAJE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0.58333333333333337</c:v>
                </c:pt>
                <c:pt idx="1">
                  <c:v>0.26666666666666666</c:v>
                </c:pt>
                <c:pt idx="2">
                  <c:v>0.15</c:v>
                </c:pt>
                <c:pt idx="3">
                  <c:v>1</c:v>
                </c:pt>
              </c:numCache>
            </c:numRef>
          </c:val>
          <c:extLst>
            <c:ext xmlns:c16="http://schemas.microsoft.com/office/drawing/2014/chart" uri="{C3380CC4-5D6E-409C-BE32-E72D297353CC}">
              <c16:uniqueId val="{00000001-D7D0-458F-B7B5-54654170F78E}"/>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DICIEM'!$G$9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DICIEM'!$F$10:$F$12</c:f>
              <c:strCache>
                <c:ptCount val="3"/>
                <c:pt idx="0">
                  <c:v>atencionalusuario@itp.edu.co</c:v>
                </c:pt>
                <c:pt idx="1">
                  <c:v>notificacionesjudiciales@itp.edu.co</c:v>
                </c:pt>
                <c:pt idx="2">
                  <c:v>TOTAL VIRTUAL </c:v>
                </c:pt>
              </c:strCache>
            </c:strRef>
          </c:cat>
          <c:val>
            <c:numRef>
              <c:f>'canales de comun virtual DICIEM'!$G$10:$G$12</c:f>
              <c:numCache>
                <c:formatCode>General</c:formatCode>
                <c:ptCount val="3"/>
                <c:pt idx="0">
                  <c:v>60</c:v>
                </c:pt>
                <c:pt idx="1">
                  <c:v>2</c:v>
                </c:pt>
                <c:pt idx="2">
                  <c:v>62</c:v>
                </c:pt>
              </c:numCache>
            </c:numRef>
          </c:val>
          <c:extLst>
            <c:ext xmlns:c16="http://schemas.microsoft.com/office/drawing/2014/chart" uri="{C3380CC4-5D6E-409C-BE32-E72D297353CC}">
              <c16:uniqueId val="{00000000-CE73-4E31-A26A-66B6A5FA3F23}"/>
            </c:ext>
          </c:extLst>
        </c:ser>
        <c:ser>
          <c:idx val="1"/>
          <c:order val="1"/>
          <c:tx>
            <c:strRef>
              <c:f>'canales de comun virtual DICIEM'!$H$9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DICIEM'!$F$10:$F$12</c:f>
              <c:strCache>
                <c:ptCount val="3"/>
                <c:pt idx="0">
                  <c:v>atencionalusuario@itp.edu.co</c:v>
                </c:pt>
                <c:pt idx="1">
                  <c:v>notificacionesjudiciales@itp.edu.co</c:v>
                </c:pt>
                <c:pt idx="2">
                  <c:v>TOTAL VIRTUAL </c:v>
                </c:pt>
              </c:strCache>
            </c:strRef>
          </c:cat>
          <c:val>
            <c:numRef>
              <c:f>'canales de comun virtual DICIEM'!$H$10:$H$12</c:f>
              <c:numCache>
                <c:formatCode>0%</c:formatCode>
                <c:ptCount val="3"/>
                <c:pt idx="0">
                  <c:v>0.97399999999999998</c:v>
                </c:pt>
                <c:pt idx="1">
                  <c:v>2.5899999999999999E-2</c:v>
                </c:pt>
                <c:pt idx="2">
                  <c:v>1</c:v>
                </c:pt>
              </c:numCache>
            </c:numRef>
          </c:val>
          <c:extLst>
            <c:ext xmlns:c16="http://schemas.microsoft.com/office/drawing/2014/chart" uri="{C3380CC4-5D6E-409C-BE32-E72D297353CC}">
              <c16:uniqueId val="{00000001-CE73-4E31-A26A-66B6A5FA3F23}"/>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702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CO"/>
              <a:t>PQRSD POR MODALIDAD DE PETICIÓN </a:t>
            </a:r>
          </a:p>
        </c:rich>
      </c:tx>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O"/>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standard"/>
        <c:varyColors val="0"/>
        <c:ser>
          <c:idx val="0"/>
          <c:order val="0"/>
          <c:tx>
            <c:strRef>
              <c:f>'tipos pqrs DICIEMBRE 2024'!$G$9</c:f>
              <c:strCache>
                <c:ptCount val="1"/>
                <c:pt idx="0">
                  <c:v>CANTIDAD</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'tipos pqrs DICIEMBRE 2024'!$F$10:$F$16</c:f>
              <c:strCache>
                <c:ptCount val="7"/>
                <c:pt idx="0">
                  <c:v>PETICIONES DE INFORMACION</c:v>
                </c:pt>
                <c:pt idx="1">
                  <c:v>PETICIONES DE INTERES PARTICULAR </c:v>
                </c:pt>
                <c:pt idx="2">
                  <c:v>QUEJAS </c:v>
                </c:pt>
                <c:pt idx="3">
                  <c:v>RECLAMOS</c:v>
                </c:pt>
                <c:pt idx="4">
                  <c:v>SUGERENCIAS </c:v>
                </c:pt>
                <c:pt idx="5">
                  <c:v>DENUNCIAS</c:v>
                </c:pt>
                <c:pt idx="6">
                  <c:v>OTRO</c:v>
                </c:pt>
              </c:strCache>
            </c:strRef>
          </c:cat>
          <c:val>
            <c:numRef>
              <c:f>'tipos pqrs DICIEMBRE 2024'!$G$10:$G$16</c:f>
              <c:numCache>
                <c:formatCode>0</c:formatCode>
                <c:ptCount val="7"/>
                <c:pt idx="0">
                  <c:v>20</c:v>
                </c:pt>
                <c:pt idx="1">
                  <c:v>40</c:v>
                </c:pt>
                <c:pt idx="2">
                  <c:v>0</c:v>
                </c:pt>
                <c:pt idx="3">
                  <c:v>8</c:v>
                </c:pt>
                <c:pt idx="4">
                  <c:v>0</c:v>
                </c:pt>
                <c:pt idx="5">
                  <c:v>0</c:v>
                </c:pt>
                <c:pt idx="6">
                  <c:v>25</c:v>
                </c:pt>
              </c:numCache>
            </c:numRef>
          </c:val>
          <c:extLst>
            <c:ext xmlns:c16="http://schemas.microsoft.com/office/drawing/2014/chart" uri="{C3380CC4-5D6E-409C-BE32-E72D297353CC}">
              <c16:uniqueId val="{00000000-F405-4A3C-A70C-1304C9D251D8}"/>
            </c:ext>
          </c:extLst>
        </c:ser>
        <c:ser>
          <c:idx val="1"/>
          <c:order val="1"/>
          <c:tx>
            <c:strRef>
              <c:f>'tipos pqrs DICIEMBRE 2024'!$H$9</c:f>
              <c:strCache>
                <c:ptCount val="1"/>
                <c:pt idx="0">
                  <c:v>PORCENTAJE </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'tipos pqrs DICIEMBRE 2024'!$F$10:$F$16</c:f>
              <c:strCache>
                <c:ptCount val="7"/>
                <c:pt idx="0">
                  <c:v>PETICIONES DE INFORMACION</c:v>
                </c:pt>
                <c:pt idx="1">
                  <c:v>PETICIONES DE INTERES PARTICULAR </c:v>
                </c:pt>
                <c:pt idx="2">
                  <c:v>QUEJAS </c:v>
                </c:pt>
                <c:pt idx="3">
                  <c:v>RECLAMOS</c:v>
                </c:pt>
                <c:pt idx="4">
                  <c:v>SUGERENCIAS </c:v>
                </c:pt>
                <c:pt idx="5">
                  <c:v>DENUNCIAS</c:v>
                </c:pt>
                <c:pt idx="6">
                  <c:v>OTRO</c:v>
                </c:pt>
              </c:strCache>
            </c:strRef>
          </c:cat>
          <c:val>
            <c:numRef>
              <c:f>'tipos pqrs DICIEMBRE 2024'!$H$10:$H$16</c:f>
              <c:numCache>
                <c:formatCode>0%</c:formatCode>
                <c:ptCount val="7"/>
                <c:pt idx="0">
                  <c:v>0.21505376344086022</c:v>
                </c:pt>
                <c:pt idx="1">
                  <c:v>0.43010752688172044</c:v>
                </c:pt>
                <c:pt idx="2">
                  <c:v>0</c:v>
                </c:pt>
                <c:pt idx="3">
                  <c:v>8.6021505376344093E-2</c:v>
                </c:pt>
                <c:pt idx="4">
                  <c:v>0</c:v>
                </c:pt>
                <c:pt idx="5">
                  <c:v>0</c:v>
                </c:pt>
                <c:pt idx="6">
                  <c:v>0.26881720430107525</c:v>
                </c:pt>
              </c:numCache>
            </c:numRef>
          </c:val>
          <c:extLst>
            <c:ext xmlns:c16="http://schemas.microsoft.com/office/drawing/2014/chart" uri="{C3380CC4-5D6E-409C-BE32-E72D297353CC}">
              <c16:uniqueId val="{00000001-F405-4A3C-A70C-1304C9D251D8}"/>
            </c:ext>
          </c:extLst>
        </c:ser>
        <c:dLbls>
          <c:showLegendKey val="0"/>
          <c:showVal val="1"/>
          <c:showCatName val="0"/>
          <c:showSerName val="0"/>
          <c:showPercent val="0"/>
          <c:showBubbleSize val="0"/>
        </c:dLbls>
        <c:gapWidth val="160"/>
        <c:gapDepth val="0"/>
        <c:shape val="box"/>
        <c:axId val="-217030368"/>
        <c:axId val="-217033088"/>
        <c:axId val="-212762880"/>
      </c:bar3DChart>
      <c:catAx>
        <c:axId val="-2170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0368"/>
        <c:crosses val="autoZero"/>
        <c:crossBetween val="between"/>
      </c:valAx>
      <c:serAx>
        <c:axId val="-2127628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3088"/>
        <c:crosses val="autoZero"/>
      </c:ser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a:t>PETICIONES ATENDIDAS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'Peticiones por dependencia'!$F$10:$F$23</c:f>
              <c:numCache>
                <c:formatCode>General</c:formatCode>
                <c:ptCount val="14"/>
                <c:pt idx="0">
                  <c:v>5</c:v>
                </c:pt>
                <c:pt idx="1">
                  <c:v>4</c:v>
                </c:pt>
                <c:pt idx="2">
                  <c:v>4</c:v>
                </c:pt>
                <c:pt idx="3">
                  <c:v>4</c:v>
                </c:pt>
                <c:pt idx="4">
                  <c:v>7</c:v>
                </c:pt>
                <c:pt idx="5">
                  <c:v>5</c:v>
                </c:pt>
                <c:pt idx="6">
                  <c:v>3</c:v>
                </c:pt>
                <c:pt idx="7">
                  <c:v>1</c:v>
                </c:pt>
                <c:pt idx="8">
                  <c:v>2</c:v>
                </c:pt>
                <c:pt idx="9">
                  <c:v>5</c:v>
                </c:pt>
                <c:pt idx="10">
                  <c:v>4</c:v>
                </c:pt>
                <c:pt idx="11">
                  <c:v>3</c:v>
                </c:pt>
                <c:pt idx="12">
                  <c:v>3</c:v>
                </c:pt>
                <c:pt idx="13">
                  <c:v>6</c:v>
                </c:pt>
              </c:numCache>
            </c:numRef>
          </c:val>
          <c:extLst>
            <c:ext xmlns:c16="http://schemas.microsoft.com/office/drawing/2014/chart" uri="{C3380CC4-5D6E-409C-BE32-E72D297353CC}">
              <c16:uniqueId val="{00000000-639F-40CA-88CB-47247E63CB2C}"/>
            </c:ext>
          </c:extLst>
        </c:ser>
        <c:dLbls>
          <c:showLegendKey val="0"/>
          <c:showVal val="1"/>
          <c:showCatName val="0"/>
          <c:showSerName val="0"/>
          <c:showPercent val="0"/>
          <c:showBubbleSize val="0"/>
        </c:dLbls>
        <c:gapWidth val="65"/>
        <c:shape val="box"/>
        <c:axId val="-217032544"/>
        <c:axId val="-217029280"/>
        <c:axId val="0"/>
      </c:bar3DChart>
      <c:catAx>
        <c:axId val="-2170325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DEPENDENCIA</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CO"/>
            </a:p>
          </c:txPr>
        </c:title>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25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8237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98369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CO" dirty="0"/>
          </a:p>
        </p:txBody>
      </p:sp>
    </p:spTree>
    <p:extLst>
      <p:ext uri="{BB962C8B-B14F-4D97-AF65-F5344CB8AC3E}">
        <p14:creationId xmlns:p14="http://schemas.microsoft.com/office/powerpoint/2010/main" val="33057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a:spLocks noGrp="1"/>
          </p:cNvSpPr>
          <p:nvPr>
            <p:ph type="pic" idx="2"/>
          </p:nvPr>
        </p:nvSpPr>
        <p:spPr>
          <a:xfrm>
            <a:off x="5183188" y="987425"/>
            <a:ext cx="6172200" cy="4873625"/>
          </a:xfrm>
          <a:prstGeom prst="rect">
            <a:avLst/>
          </a:prstGeom>
          <a:noFill/>
          <a:ln>
            <a:noFill/>
          </a:ln>
        </p:spPr>
      </p:sp>
      <p:sp>
        <p:nvSpPr>
          <p:cNvPr id="66" name="Google Shape;6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a:stretch/>
        </p:blipFill>
        <p:spPr>
          <a:xfrm>
            <a:off x="-1" y="3506372"/>
            <a:ext cx="12196275" cy="33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18324" y="0"/>
            <a:ext cx="12173675" cy="68683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tencionalusuario@itp.edu.c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hyperlink" Target="mailto:notificacionesjudiciales@itp.edu.c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 y="0"/>
            <a:ext cx="12175420" cy="6858000"/>
          </a:xfrm>
          <a:prstGeom prst="rect">
            <a:avLst/>
          </a:prstGeom>
        </p:spPr>
      </p:pic>
      <p:pic>
        <p:nvPicPr>
          <p:cNvPr id="89" name="Google Shape;89;p1"/>
          <p:cNvPicPr preferRelativeResize="0"/>
          <p:nvPr/>
        </p:nvPicPr>
        <p:blipFill rotWithShape="1">
          <a:blip r:embed="rId4">
            <a:alphaModFix/>
          </a:blip>
          <a:srcRect/>
          <a:stretch/>
        </p:blipFill>
        <p:spPr>
          <a:xfrm>
            <a:off x="5284177" y="2822331"/>
            <a:ext cx="6888549" cy="4035669"/>
          </a:xfrm>
          <a:prstGeom prst="rect">
            <a:avLst/>
          </a:prstGeom>
          <a:noFill/>
          <a:ln>
            <a:noFill/>
          </a:ln>
        </p:spPr>
      </p:pic>
      <p:sp>
        <p:nvSpPr>
          <p:cNvPr id="90" name="Google Shape;90;p1"/>
          <p:cNvSpPr txBox="1"/>
          <p:nvPr/>
        </p:nvSpPr>
        <p:spPr>
          <a:xfrm>
            <a:off x="237393" y="413238"/>
            <a:ext cx="5231423" cy="2554505"/>
          </a:xfrm>
          <a:prstGeom prst="rect">
            <a:avLst/>
          </a:prstGeom>
          <a:noFill/>
          <a:ln>
            <a:noFill/>
          </a:ln>
        </p:spPr>
        <p:txBody>
          <a:bodyPr spcFirstLastPara="1" wrap="square" lIns="91425" tIns="45700" rIns="91425" bIns="45700" anchor="t" anchorCtr="0">
            <a:spAutoFit/>
          </a:bodyPr>
          <a:lstStyle/>
          <a:p>
            <a:pPr lvl="0" algn="ctr"/>
            <a:r>
              <a:rPr lang="es-CO" sz="3200" b="1" dirty="0">
                <a:solidFill>
                  <a:schemeClr val="accent1">
                    <a:lumMod val="50000"/>
                  </a:schemeClr>
                </a:solidFill>
              </a:rPr>
              <a:t>Informe de </a:t>
            </a:r>
            <a:r>
              <a:rPr lang="es-CO" sz="3200" b="1" dirty="0" smtClean="0">
                <a:solidFill>
                  <a:schemeClr val="accent1">
                    <a:lumMod val="50000"/>
                  </a:schemeClr>
                </a:solidFill>
              </a:rPr>
              <a:t>Peticiones, Quejas, </a:t>
            </a:r>
            <a:r>
              <a:rPr lang="es-CO" sz="3200" b="1" dirty="0">
                <a:solidFill>
                  <a:schemeClr val="accent1">
                    <a:lumMod val="50000"/>
                  </a:schemeClr>
                </a:solidFill>
              </a:rPr>
              <a:t>Reclamos,</a:t>
            </a:r>
          </a:p>
          <a:p>
            <a:pPr lvl="0" algn="ctr"/>
            <a:r>
              <a:rPr lang="es-CO" sz="3200" b="1" dirty="0">
                <a:solidFill>
                  <a:schemeClr val="accent1">
                    <a:lumMod val="50000"/>
                  </a:schemeClr>
                </a:solidFill>
              </a:rPr>
              <a:t>Sugerencias y Denuncias</a:t>
            </a:r>
          </a:p>
          <a:p>
            <a:pPr lvl="0" algn="ctr"/>
            <a:r>
              <a:rPr lang="es-CO" sz="3200" b="1" dirty="0">
                <a:solidFill>
                  <a:schemeClr val="accent1">
                    <a:lumMod val="50000"/>
                  </a:schemeClr>
                </a:solidFill>
              </a:rPr>
              <a:t>(PQRSD</a:t>
            </a:r>
            <a:r>
              <a:rPr lang="es-CO" sz="3200" b="1" dirty="0" smtClean="0">
                <a:solidFill>
                  <a:schemeClr val="accent1">
                    <a:lumMod val="50000"/>
                  </a:schemeClr>
                </a:solidFill>
              </a:rPr>
              <a:t>)</a:t>
            </a:r>
          </a:p>
          <a:p>
            <a:pPr lvl="0" algn="ctr"/>
            <a:r>
              <a:rPr lang="es-CO" sz="3200" b="1" dirty="0" smtClean="0">
                <a:solidFill>
                  <a:schemeClr val="accent1">
                    <a:lumMod val="50000"/>
                  </a:schemeClr>
                </a:solidFill>
              </a:rPr>
              <a:t> </a:t>
            </a:r>
            <a:r>
              <a:rPr lang="es-CO" sz="3200" b="1" dirty="0" smtClean="0">
                <a:solidFill>
                  <a:schemeClr val="accent1">
                    <a:lumMod val="50000"/>
                  </a:schemeClr>
                </a:solidFill>
              </a:rPr>
              <a:t>DICIEMBRE/2024</a:t>
            </a:r>
            <a:endParaRPr sz="3200" b="1" i="0" u="none" strike="noStrike" cap="none" dirty="0">
              <a:solidFill>
                <a:schemeClr val="accent1">
                  <a:lumMod val="50000"/>
                </a:schemeClr>
              </a:solidFill>
              <a:sym typeface="Arial"/>
            </a:endParaRPr>
          </a:p>
        </p:txBody>
      </p:sp>
      <p:sp>
        <p:nvSpPr>
          <p:cNvPr id="7" name="Google Shape;90;p1"/>
          <p:cNvSpPr txBox="1"/>
          <p:nvPr/>
        </p:nvSpPr>
        <p:spPr>
          <a:xfrm>
            <a:off x="6832243" y="5196253"/>
            <a:ext cx="3792415" cy="784790"/>
          </a:xfrm>
          <a:prstGeom prst="rect">
            <a:avLst/>
          </a:prstGeom>
          <a:noFill/>
          <a:ln>
            <a:noFill/>
          </a:ln>
        </p:spPr>
        <p:txBody>
          <a:bodyPr spcFirstLastPara="1" wrap="square" lIns="91425" tIns="45700" rIns="91425" bIns="45700" anchor="t" anchorCtr="0">
            <a:spAutoFit/>
          </a:bodyPr>
          <a:lstStyle/>
          <a:p>
            <a:pPr algn="ctr"/>
            <a:r>
              <a:rPr lang="es-CO" sz="1100" b="1" dirty="0">
                <a:solidFill>
                  <a:schemeClr val="accent1">
                    <a:lumMod val="75000"/>
                  </a:schemeClr>
                </a:solidFill>
              </a:rPr>
              <a:t>OFICINA DE ATENCIÓN AL USUARIO INSTITUTO TECNOLÓGICO DEL PUTUMAYO</a:t>
            </a:r>
            <a:endParaRPr lang="es-CO" sz="1100" dirty="0">
              <a:solidFill>
                <a:schemeClr val="accent1">
                  <a:lumMod val="75000"/>
                </a:schemeClr>
              </a:solidFill>
            </a:endParaRPr>
          </a:p>
          <a:p>
            <a:pPr algn="ctr"/>
            <a:r>
              <a:rPr lang="es-CO" sz="1100" b="1" dirty="0">
                <a:solidFill>
                  <a:schemeClr val="accent1">
                    <a:lumMod val="75000"/>
                  </a:schemeClr>
                </a:solidFill>
              </a:rPr>
              <a:t>RESOLUCIONES </a:t>
            </a:r>
            <a:r>
              <a:rPr lang="es-CO" sz="1100" b="1" dirty="0" err="1">
                <a:solidFill>
                  <a:schemeClr val="accent1">
                    <a:lumMod val="75000"/>
                  </a:schemeClr>
                </a:solidFill>
              </a:rPr>
              <a:t>Nros</a:t>
            </a:r>
            <a:r>
              <a:rPr lang="es-CO" sz="1100" b="1" dirty="0">
                <a:solidFill>
                  <a:schemeClr val="accent1">
                    <a:lumMod val="75000"/>
                  </a:schemeClr>
                </a:solidFill>
              </a:rPr>
              <a:t>. 0316/2015 - 0070/2016</a:t>
            </a:r>
            <a:endParaRPr lang="es-CO" sz="1100" dirty="0">
              <a:solidFill>
                <a:schemeClr val="accent1">
                  <a:lumMod val="75000"/>
                </a:schemeClr>
              </a:solidFill>
            </a:endParaRPr>
          </a:p>
          <a:p>
            <a:pPr lvl="0" algn="ctr"/>
            <a:endParaRPr sz="1200" b="1" i="0" u="none" strike="noStrike" cap="none" dirty="0">
              <a:solidFill>
                <a:schemeClr val="accent1">
                  <a:lumMod val="75000"/>
                </a:schemeClr>
              </a:solidFil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stretch>
            <a:fillRect/>
          </a:stretch>
        </p:blipFill>
        <p:spPr>
          <a:xfrm>
            <a:off x="229745" y="2239555"/>
            <a:ext cx="4248727" cy="4018756"/>
          </a:xfrm>
          <a:prstGeom prst="rect">
            <a:avLst/>
          </a:prstGeom>
        </p:spPr>
      </p:pic>
      <p:sp>
        <p:nvSpPr>
          <p:cNvPr id="3" name="Freeform 1">
            <a:extLst>
              <a:ext uri="{FF2B5EF4-FFF2-40B4-BE49-F238E27FC236}">
                <a16:creationId xmlns:a16="http://schemas.microsoft.com/office/drawing/2014/main" id="{DB5E2079-2B1E-492E-8572-B1B0CF2834C1}"/>
              </a:ext>
            </a:extLst>
          </p:cNvPr>
          <p:cNvSpPr>
            <a:spLocks noChangeArrowheads="1"/>
          </p:cNvSpPr>
          <p:nvPr/>
        </p:nvSpPr>
        <p:spPr bwMode="auto">
          <a:xfrm>
            <a:off x="3102199" y="261352"/>
            <a:ext cx="8662004" cy="2388272"/>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just"/>
            <a:r>
              <a:rPr lang="es-CO" dirty="0" smtClean="0"/>
              <a:t>              </a:t>
            </a:r>
          </a:p>
          <a:p>
            <a:pPr algn="just"/>
            <a:endParaRPr lang="es-CO" dirty="0"/>
          </a:p>
          <a:p>
            <a:pPr algn="just"/>
            <a:r>
              <a:rPr lang="es-CO" dirty="0" smtClean="0"/>
              <a:t>              El </a:t>
            </a:r>
            <a:r>
              <a:rPr lang="es-CO" dirty="0"/>
              <a:t>presente documento corresponde al Informe de Peticiones, Quejas,</a:t>
            </a:r>
          </a:p>
          <a:p>
            <a:pPr algn="just"/>
            <a:r>
              <a:rPr lang="es-CO" dirty="0" smtClean="0"/>
              <a:t>              Reclamos</a:t>
            </a:r>
            <a:r>
              <a:rPr lang="es-CO" dirty="0"/>
              <a:t>, Sugerencias y Denuncias (PQRSD) recibidas y atendidas por </a:t>
            </a:r>
            <a:r>
              <a:rPr lang="es-CO" dirty="0" smtClean="0"/>
              <a:t>la</a:t>
            </a:r>
            <a:endParaRPr lang="es-CO" dirty="0"/>
          </a:p>
          <a:p>
            <a:pPr algn="just"/>
            <a:r>
              <a:rPr lang="es-CO" dirty="0" smtClean="0"/>
              <a:t>              Oficina de atención al usuario del Instituto Tecnológico del Putumayo </a:t>
            </a:r>
            <a:endParaRPr lang="es-CO" dirty="0"/>
          </a:p>
          <a:p>
            <a:pPr algn="just"/>
            <a:r>
              <a:rPr lang="es-CO" dirty="0" smtClean="0"/>
              <a:t>              Correspondiente al mes de Diciembre de </a:t>
            </a:r>
            <a:r>
              <a:rPr lang="es-CO" dirty="0" smtClean="0"/>
              <a:t>2024. </a:t>
            </a:r>
            <a:endParaRPr lang="es-CO" dirty="0" smtClean="0"/>
          </a:p>
          <a:p>
            <a:pPr algn="just"/>
            <a:endParaRPr lang="es-CO" dirty="0"/>
          </a:p>
          <a:p>
            <a:pPr algn="just"/>
            <a:r>
              <a:rPr lang="es-CO" dirty="0" smtClean="0"/>
              <a:t>               De </a:t>
            </a:r>
            <a:r>
              <a:rPr lang="es-CO" dirty="0"/>
              <a:t>acuerdo con los datos </a:t>
            </a:r>
            <a:r>
              <a:rPr lang="es-CO" dirty="0" smtClean="0"/>
              <a:t>arrojados por </a:t>
            </a:r>
            <a:r>
              <a:rPr lang="es-CO" dirty="0"/>
              <a:t>los canales de </a:t>
            </a:r>
            <a:r>
              <a:rPr lang="es-CO" dirty="0" smtClean="0"/>
              <a:t>atención, </a:t>
            </a:r>
          </a:p>
          <a:p>
            <a:pPr algn="just"/>
            <a:r>
              <a:rPr lang="es-CO" dirty="0"/>
              <a:t> </a:t>
            </a:r>
            <a:r>
              <a:rPr lang="es-CO" dirty="0" smtClean="0"/>
              <a:t>              durante </a:t>
            </a:r>
            <a:r>
              <a:rPr lang="es-CO" dirty="0"/>
              <a:t>en el mes de </a:t>
            </a:r>
            <a:r>
              <a:rPr lang="es-CO" dirty="0" smtClean="0"/>
              <a:t>Diciembre, </a:t>
            </a:r>
            <a:r>
              <a:rPr lang="es-CO" dirty="0"/>
              <a:t>se </a:t>
            </a:r>
            <a:r>
              <a:rPr lang="es-CO" dirty="0">
                <a:solidFill>
                  <a:schemeClr val="tx1"/>
                </a:solidFill>
              </a:rPr>
              <a:t>recibieron </a:t>
            </a:r>
            <a:r>
              <a:rPr lang="es-CO" dirty="0" smtClean="0">
                <a:solidFill>
                  <a:schemeClr val="tx1"/>
                </a:solidFill>
              </a:rPr>
              <a:t>(161) </a:t>
            </a:r>
            <a:r>
              <a:rPr lang="es-CO" dirty="0" smtClean="0"/>
              <a:t>PQRSD</a:t>
            </a:r>
          </a:p>
          <a:p>
            <a:pPr algn="just"/>
            <a:r>
              <a:rPr lang="es-CO" dirty="0" smtClean="0"/>
              <a:t>               garantizando el registro del 100% y teniendo en cuenta lo reportado </a:t>
            </a:r>
          </a:p>
          <a:p>
            <a:pPr algn="just"/>
            <a:r>
              <a:rPr lang="es-CO" dirty="0" smtClean="0"/>
              <a:t>               les </a:t>
            </a:r>
            <a:r>
              <a:rPr lang="es-CO" dirty="0"/>
              <a:t>fue asignado </a:t>
            </a:r>
            <a:r>
              <a:rPr lang="es-CO" dirty="0" smtClean="0"/>
              <a:t>su </a:t>
            </a:r>
            <a:r>
              <a:rPr lang="es-CO" dirty="0"/>
              <a:t>trámite, </a:t>
            </a:r>
            <a:r>
              <a:rPr lang="es-CO" dirty="0" smtClean="0"/>
              <a:t>no se negó </a:t>
            </a:r>
            <a:r>
              <a:rPr lang="es-CO" dirty="0"/>
              <a:t>el acceso a ninguna de ellas.</a:t>
            </a:r>
          </a:p>
          <a:p>
            <a:pPr algn="just"/>
            <a:r>
              <a:rPr lang="es-CO" dirty="0" smtClean="0"/>
              <a:t> </a:t>
            </a:r>
          </a:p>
        </p:txBody>
      </p:sp>
      <p:sp>
        <p:nvSpPr>
          <p:cNvPr id="4" name="Freeform 2">
            <a:extLst>
              <a:ext uri="{FF2B5EF4-FFF2-40B4-BE49-F238E27FC236}">
                <a16:creationId xmlns:a16="http://schemas.microsoft.com/office/drawing/2014/main" id="{CC16497B-B8A4-4BE6-AA2B-35896462B7BA}"/>
              </a:ext>
            </a:extLst>
          </p:cNvPr>
          <p:cNvSpPr>
            <a:spLocks noChangeArrowheads="1"/>
          </p:cNvSpPr>
          <p:nvPr/>
        </p:nvSpPr>
        <p:spPr bwMode="auto">
          <a:xfrm>
            <a:off x="10675987" y="387927"/>
            <a:ext cx="944097" cy="2111393"/>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Freeform 3">
            <a:extLst>
              <a:ext uri="{FF2B5EF4-FFF2-40B4-BE49-F238E27FC236}">
                <a16:creationId xmlns:a16="http://schemas.microsoft.com/office/drawing/2014/main" id="{9959884E-D2C2-41FD-80B7-6949F84FCC41}"/>
              </a:ext>
            </a:extLst>
          </p:cNvPr>
          <p:cNvSpPr>
            <a:spLocks noChangeArrowheads="1"/>
          </p:cNvSpPr>
          <p:nvPr/>
        </p:nvSpPr>
        <p:spPr bwMode="auto">
          <a:xfrm>
            <a:off x="1924718" y="261353"/>
            <a:ext cx="1906177" cy="2015660"/>
          </a:xfrm>
          <a:custGeom>
            <a:avLst/>
            <a:gdLst>
              <a:gd name="T0" fmla="*/ 1938 w 3877"/>
              <a:gd name="T1" fmla="*/ 3876 h 3877"/>
              <a:gd name="T2" fmla="*/ 0 w 3877"/>
              <a:gd name="T3" fmla="*/ 1938 h 3877"/>
              <a:gd name="T4" fmla="*/ 1938 w 3877"/>
              <a:gd name="T5" fmla="*/ 0 h 3877"/>
              <a:gd name="T6" fmla="*/ 3876 w 3877"/>
              <a:gd name="T7" fmla="*/ 1938 h 3877"/>
              <a:gd name="T8" fmla="*/ 1938 w 3877"/>
              <a:gd name="T9" fmla="*/ 3876 h 3877"/>
            </a:gdLst>
            <a:ahLst/>
            <a:cxnLst>
              <a:cxn ang="0">
                <a:pos x="T0" y="T1"/>
              </a:cxn>
              <a:cxn ang="0">
                <a:pos x="T2" y="T3"/>
              </a:cxn>
              <a:cxn ang="0">
                <a:pos x="T4" y="T5"/>
              </a:cxn>
              <a:cxn ang="0">
                <a:pos x="T6" y="T7"/>
              </a:cxn>
              <a:cxn ang="0">
                <a:pos x="T8" y="T9"/>
              </a:cxn>
            </a:cxnLst>
            <a:rect l="0" t="0" r="r" b="b"/>
            <a:pathLst>
              <a:path w="3877" h="3877">
                <a:moveTo>
                  <a:pt x="1938" y="3876"/>
                </a:moveTo>
                <a:lnTo>
                  <a:pt x="0" y="1938"/>
                </a:lnTo>
                <a:lnTo>
                  <a:pt x="1938" y="0"/>
                </a:lnTo>
                <a:lnTo>
                  <a:pt x="3876" y="1938"/>
                </a:lnTo>
                <a:lnTo>
                  <a:pt x="1938" y="3876"/>
                </a:lnTo>
              </a:path>
            </a:pathLst>
          </a:custGeom>
          <a:solidFill>
            <a:schemeClr val="accent1">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6" name="Freeform 4">
            <a:extLst>
              <a:ext uri="{FF2B5EF4-FFF2-40B4-BE49-F238E27FC236}">
                <a16:creationId xmlns:a16="http://schemas.microsoft.com/office/drawing/2014/main" id="{87BDE64C-E863-4924-9424-BCF2EDFB8EC5}"/>
              </a:ext>
            </a:extLst>
          </p:cNvPr>
          <p:cNvSpPr>
            <a:spLocks noChangeArrowheads="1"/>
          </p:cNvSpPr>
          <p:nvPr/>
        </p:nvSpPr>
        <p:spPr bwMode="auto">
          <a:xfrm>
            <a:off x="2132512" y="526517"/>
            <a:ext cx="1529529" cy="1464920"/>
          </a:xfrm>
          <a:custGeom>
            <a:avLst/>
            <a:gdLst>
              <a:gd name="T0" fmla="*/ 1610 w 3221"/>
              <a:gd name="T1" fmla="*/ 3220 h 3221"/>
              <a:gd name="T2" fmla="*/ 0 w 3221"/>
              <a:gd name="T3" fmla="*/ 1610 h 3221"/>
              <a:gd name="T4" fmla="*/ 1610 w 3221"/>
              <a:gd name="T5" fmla="*/ 0 h 3221"/>
              <a:gd name="T6" fmla="*/ 3220 w 3221"/>
              <a:gd name="T7" fmla="*/ 1610 h 3221"/>
              <a:gd name="T8" fmla="*/ 1610 w 3221"/>
              <a:gd name="T9" fmla="*/ 3220 h 3221"/>
            </a:gdLst>
            <a:ahLst/>
            <a:cxnLst>
              <a:cxn ang="0">
                <a:pos x="T0" y="T1"/>
              </a:cxn>
              <a:cxn ang="0">
                <a:pos x="T2" y="T3"/>
              </a:cxn>
              <a:cxn ang="0">
                <a:pos x="T4" y="T5"/>
              </a:cxn>
              <a:cxn ang="0">
                <a:pos x="T6" y="T7"/>
              </a:cxn>
              <a:cxn ang="0">
                <a:pos x="T8" y="T9"/>
              </a:cxn>
            </a:cxnLst>
            <a:rect l="0" t="0" r="r" b="b"/>
            <a:pathLst>
              <a:path w="3221" h="3221">
                <a:moveTo>
                  <a:pt x="1610" y="3220"/>
                </a:moveTo>
                <a:lnTo>
                  <a:pt x="0" y="1610"/>
                </a:lnTo>
                <a:lnTo>
                  <a:pt x="1610" y="0"/>
                </a:lnTo>
                <a:lnTo>
                  <a:pt x="3220" y="1610"/>
                </a:lnTo>
                <a:lnTo>
                  <a:pt x="1610" y="322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30" name="TextBox 44">
            <a:extLst>
              <a:ext uri="{FF2B5EF4-FFF2-40B4-BE49-F238E27FC236}">
                <a16:creationId xmlns:a16="http://schemas.microsoft.com/office/drawing/2014/main" id="{0426DBF9-95AF-404A-9BEC-DA4CD7468B5E}"/>
              </a:ext>
            </a:extLst>
          </p:cNvPr>
          <p:cNvSpPr txBox="1"/>
          <p:nvPr/>
        </p:nvSpPr>
        <p:spPr>
          <a:xfrm>
            <a:off x="2554987" y="807493"/>
            <a:ext cx="598241"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A</a:t>
            </a:r>
          </a:p>
        </p:txBody>
      </p:sp>
      <p:sp>
        <p:nvSpPr>
          <p:cNvPr id="32" name="TextBox 46">
            <a:extLst>
              <a:ext uri="{FF2B5EF4-FFF2-40B4-BE49-F238E27FC236}">
                <a16:creationId xmlns:a16="http://schemas.microsoft.com/office/drawing/2014/main" id="{4794AFEB-6C89-4E53-96F9-B5669614CA6B}"/>
              </a:ext>
            </a:extLst>
          </p:cNvPr>
          <p:cNvSpPr txBox="1"/>
          <p:nvPr/>
        </p:nvSpPr>
        <p:spPr>
          <a:xfrm>
            <a:off x="5906102" y="3798327"/>
            <a:ext cx="62709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48" name="TextBox 45">
            <a:extLst>
              <a:ext uri="{FF2B5EF4-FFF2-40B4-BE49-F238E27FC236}">
                <a16:creationId xmlns:a16="http://schemas.microsoft.com/office/drawing/2014/main" id="{7A8711F0-8A6E-4BC0-8176-CD0B87FE87C8}"/>
              </a:ext>
            </a:extLst>
          </p:cNvPr>
          <p:cNvSpPr txBox="1"/>
          <p:nvPr/>
        </p:nvSpPr>
        <p:spPr>
          <a:xfrm>
            <a:off x="2924538" y="3067119"/>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49" name="Freeform 9">
            <a:extLst>
              <a:ext uri="{FF2B5EF4-FFF2-40B4-BE49-F238E27FC236}">
                <a16:creationId xmlns:a16="http://schemas.microsoft.com/office/drawing/2014/main" id="{3529F678-957C-4957-87B3-430C81EDD9EB}"/>
              </a:ext>
            </a:extLst>
          </p:cNvPr>
          <p:cNvSpPr>
            <a:spLocks noChangeArrowheads="1"/>
          </p:cNvSpPr>
          <p:nvPr/>
        </p:nvSpPr>
        <p:spPr bwMode="auto">
          <a:xfrm>
            <a:off x="688727" y="2810911"/>
            <a:ext cx="3236442" cy="2942543"/>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21" name="TextBox 29">
            <a:extLst>
              <a:ext uri="{FF2B5EF4-FFF2-40B4-BE49-F238E27FC236}">
                <a16:creationId xmlns:a16="http://schemas.microsoft.com/office/drawing/2014/main" id="{A03E2A1C-4743-478B-A867-725AA05FA7CE}"/>
              </a:ext>
            </a:extLst>
          </p:cNvPr>
          <p:cNvSpPr txBox="1"/>
          <p:nvPr/>
        </p:nvSpPr>
        <p:spPr>
          <a:xfrm>
            <a:off x="687202" y="3663961"/>
            <a:ext cx="3123117" cy="1015663"/>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graphicFrame>
        <p:nvGraphicFramePr>
          <p:cNvPr id="13" name="Gráfico 12"/>
          <p:cNvGraphicFramePr>
            <a:graphicFrameLocks/>
          </p:cNvGraphicFramePr>
          <p:nvPr>
            <p:extLst>
              <p:ext uri="{D42A27DB-BD31-4B8C-83A1-F6EECF244321}">
                <p14:modId xmlns:p14="http://schemas.microsoft.com/office/powerpoint/2010/main" val="3448701649"/>
              </p:ext>
            </p:extLst>
          </p:nvPr>
        </p:nvGraphicFramePr>
        <p:xfrm>
          <a:off x="5329628" y="2991544"/>
          <a:ext cx="5400676" cy="258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2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6DD8D568-9528-402D-BFCA-A7F78668D179}"/>
              </a:ext>
            </a:extLst>
          </p:cNvPr>
          <p:cNvSpPr>
            <a:spLocks noChangeArrowheads="1"/>
          </p:cNvSpPr>
          <p:nvPr/>
        </p:nvSpPr>
        <p:spPr bwMode="auto">
          <a:xfrm>
            <a:off x="75648" y="67074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881029" y="385476"/>
            <a:ext cx="11114236" cy="2670034"/>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7">
            <a:extLst>
              <a:ext uri="{FF2B5EF4-FFF2-40B4-BE49-F238E27FC236}">
                <a16:creationId xmlns:a16="http://schemas.microsoft.com/office/drawing/2014/main" id="{D05919DA-DB46-4896-B674-224146B3BA51}"/>
              </a:ext>
            </a:extLst>
          </p:cNvPr>
          <p:cNvSpPr>
            <a:spLocks noChangeArrowheads="1"/>
          </p:cNvSpPr>
          <p:nvPr/>
        </p:nvSpPr>
        <p:spPr bwMode="auto">
          <a:xfrm>
            <a:off x="10773280" y="618326"/>
            <a:ext cx="973683" cy="2204334"/>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6" name="Freeform 9">
            <a:extLst>
              <a:ext uri="{FF2B5EF4-FFF2-40B4-BE49-F238E27FC236}">
                <a16:creationId xmlns:a16="http://schemas.microsoft.com/office/drawing/2014/main" id="{3529F678-957C-4957-87B3-430C81EDD9EB}"/>
              </a:ext>
            </a:extLst>
          </p:cNvPr>
          <p:cNvSpPr>
            <a:spLocks noChangeArrowheads="1"/>
          </p:cNvSpPr>
          <p:nvPr/>
        </p:nvSpPr>
        <p:spPr bwMode="auto">
          <a:xfrm>
            <a:off x="260486" y="790098"/>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TextBox 45">
            <a:extLst>
              <a:ext uri="{FF2B5EF4-FFF2-40B4-BE49-F238E27FC236}">
                <a16:creationId xmlns:a16="http://schemas.microsoft.com/office/drawing/2014/main" id="{7A8711F0-8A6E-4BC0-8176-CD0B87FE87C8}"/>
              </a:ext>
            </a:extLst>
          </p:cNvPr>
          <p:cNvSpPr txBox="1"/>
          <p:nvPr/>
        </p:nvSpPr>
        <p:spPr>
          <a:xfrm>
            <a:off x="6127284" y="2252943"/>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9" name="Subtitle 2">
            <a:extLst>
              <a:ext uri="{FF2B5EF4-FFF2-40B4-BE49-F238E27FC236}">
                <a16:creationId xmlns:a16="http://schemas.microsoft.com/office/drawing/2014/main" id="{9DC74189-4BAA-4563-9537-543388EA0EB0}"/>
              </a:ext>
            </a:extLst>
          </p:cNvPr>
          <p:cNvSpPr txBox="1">
            <a:spLocks/>
          </p:cNvSpPr>
          <p:nvPr/>
        </p:nvSpPr>
        <p:spPr>
          <a:xfrm>
            <a:off x="5243525" y="504685"/>
            <a:ext cx="3317730" cy="2585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lnSpc>
                <a:spcPct val="90000"/>
              </a:lnSpc>
              <a:spcBef>
                <a:spcPts val="0"/>
              </a:spcBef>
            </a:pPr>
            <a:r>
              <a:rPr lang="es-ES" sz="1200" dirty="0" smtClean="0">
                <a:solidFill>
                  <a:schemeClr val="tx1"/>
                </a:solidFill>
                <a:latin typeface="Calibri"/>
                <a:ea typeface="Calibri"/>
                <a:cs typeface="Calibri"/>
                <a:sym typeface="Calibri"/>
              </a:rPr>
              <a:t> </a:t>
            </a:r>
            <a:endParaRPr lang="es-ES" sz="1200" i="0" u="none" strike="noStrike" cap="none" dirty="0">
              <a:solidFill>
                <a:schemeClr val="tx1"/>
              </a:solidFill>
              <a:latin typeface="Calibri"/>
              <a:ea typeface="Calibri"/>
              <a:cs typeface="Calibri"/>
              <a:sym typeface="Calibri"/>
            </a:endParaRPr>
          </a:p>
        </p:txBody>
      </p:sp>
      <p:sp>
        <p:nvSpPr>
          <p:cNvPr id="11" name="TextBox 44">
            <a:extLst>
              <a:ext uri="{FF2B5EF4-FFF2-40B4-BE49-F238E27FC236}">
                <a16:creationId xmlns:a16="http://schemas.microsoft.com/office/drawing/2014/main" id="{0426DBF9-95AF-404A-9BEC-DA4CD7468B5E}"/>
              </a:ext>
            </a:extLst>
          </p:cNvPr>
          <p:cNvSpPr txBox="1"/>
          <p:nvPr/>
        </p:nvSpPr>
        <p:spPr>
          <a:xfrm>
            <a:off x="522975" y="993563"/>
            <a:ext cx="55496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B</a:t>
            </a:r>
          </a:p>
        </p:txBody>
      </p:sp>
      <p:sp>
        <p:nvSpPr>
          <p:cNvPr id="15" name="Freeform 11">
            <a:extLst>
              <a:ext uri="{FF2B5EF4-FFF2-40B4-BE49-F238E27FC236}">
                <a16:creationId xmlns:a16="http://schemas.microsoft.com/office/drawing/2014/main" id="{DF8D4B28-B349-4FE6-9944-1158E9E01977}"/>
              </a:ext>
            </a:extLst>
          </p:cNvPr>
          <p:cNvSpPr>
            <a:spLocks noChangeArrowheads="1"/>
          </p:cNvSpPr>
          <p:nvPr/>
        </p:nvSpPr>
        <p:spPr bwMode="auto">
          <a:xfrm>
            <a:off x="881027" y="3152277"/>
            <a:ext cx="11114237" cy="2779098"/>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6" name="Freeform 12">
            <a:extLst>
              <a:ext uri="{FF2B5EF4-FFF2-40B4-BE49-F238E27FC236}">
                <a16:creationId xmlns:a16="http://schemas.microsoft.com/office/drawing/2014/main" id="{ACA7DAB3-9321-46FB-8863-014B47301487}"/>
              </a:ext>
            </a:extLst>
          </p:cNvPr>
          <p:cNvSpPr>
            <a:spLocks noChangeArrowheads="1"/>
          </p:cNvSpPr>
          <p:nvPr/>
        </p:nvSpPr>
        <p:spPr bwMode="auto">
          <a:xfrm>
            <a:off x="10661762" y="3353732"/>
            <a:ext cx="937937" cy="2376188"/>
          </a:xfrm>
          <a:custGeom>
            <a:avLst/>
            <a:gdLst>
              <a:gd name="T0" fmla="*/ 779 w 1014"/>
              <a:gd name="T1" fmla="*/ 1525 h 3051"/>
              <a:gd name="T2" fmla="*/ 0 w 1014"/>
              <a:gd name="T3" fmla="*/ 3050 h 3051"/>
              <a:gd name="T4" fmla="*/ 235 w 1014"/>
              <a:gd name="T5" fmla="*/ 3050 h 3051"/>
              <a:gd name="T6" fmla="*/ 1013 w 1014"/>
              <a:gd name="T7" fmla="*/ 1525 h 3051"/>
              <a:gd name="T8" fmla="*/ 235 w 1014"/>
              <a:gd name="T9" fmla="*/ 0 h 3051"/>
              <a:gd name="T10" fmla="*/ 0 w 1014"/>
              <a:gd name="T11" fmla="*/ 0 h 3051"/>
              <a:gd name="T12" fmla="*/ 779 w 1014"/>
              <a:gd name="T13" fmla="*/ 1525 h 3051"/>
            </a:gdLst>
            <a:ahLst/>
            <a:cxnLst>
              <a:cxn ang="0">
                <a:pos x="T0" y="T1"/>
              </a:cxn>
              <a:cxn ang="0">
                <a:pos x="T2" y="T3"/>
              </a:cxn>
              <a:cxn ang="0">
                <a:pos x="T4" y="T5"/>
              </a:cxn>
              <a:cxn ang="0">
                <a:pos x="T6" y="T7"/>
              </a:cxn>
              <a:cxn ang="0">
                <a:pos x="T8" y="T9"/>
              </a:cxn>
              <a:cxn ang="0">
                <a:pos x="T10" y="T11"/>
              </a:cxn>
              <a:cxn ang="0">
                <a:pos x="T12" y="T13"/>
              </a:cxn>
            </a:cxnLst>
            <a:rect l="0" t="0" r="r" b="b"/>
            <a:pathLst>
              <a:path w="1014" h="3051">
                <a:moveTo>
                  <a:pt x="779" y="1525"/>
                </a:moveTo>
                <a:lnTo>
                  <a:pt x="0" y="3050"/>
                </a:lnTo>
                <a:lnTo>
                  <a:pt x="235" y="3050"/>
                </a:lnTo>
                <a:lnTo>
                  <a:pt x="1013" y="1525"/>
                </a:lnTo>
                <a:lnTo>
                  <a:pt x="235" y="0"/>
                </a:lnTo>
                <a:lnTo>
                  <a:pt x="0" y="0"/>
                </a:lnTo>
                <a:lnTo>
                  <a:pt x="779" y="1525"/>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7" name="Freeform 13">
            <a:extLst>
              <a:ext uri="{FF2B5EF4-FFF2-40B4-BE49-F238E27FC236}">
                <a16:creationId xmlns:a16="http://schemas.microsoft.com/office/drawing/2014/main" id="{33B24E21-14DA-4E1D-9189-738A452658B8}"/>
              </a:ext>
            </a:extLst>
          </p:cNvPr>
          <p:cNvSpPr>
            <a:spLocks noChangeArrowheads="1"/>
          </p:cNvSpPr>
          <p:nvPr/>
        </p:nvSpPr>
        <p:spPr bwMode="auto">
          <a:xfrm>
            <a:off x="28366" y="3654057"/>
            <a:ext cx="1648628" cy="1696754"/>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8" name="Freeform 14">
            <a:extLst>
              <a:ext uri="{FF2B5EF4-FFF2-40B4-BE49-F238E27FC236}">
                <a16:creationId xmlns:a16="http://schemas.microsoft.com/office/drawing/2014/main" id="{633D2021-5E31-4A8D-9E79-616FC4ECD106}"/>
              </a:ext>
            </a:extLst>
          </p:cNvPr>
          <p:cNvSpPr>
            <a:spLocks noChangeArrowheads="1"/>
          </p:cNvSpPr>
          <p:nvPr/>
        </p:nvSpPr>
        <p:spPr bwMode="auto">
          <a:xfrm>
            <a:off x="193746" y="3845686"/>
            <a:ext cx="1308035" cy="1311893"/>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46">
            <a:extLst>
              <a:ext uri="{FF2B5EF4-FFF2-40B4-BE49-F238E27FC236}">
                <a16:creationId xmlns:a16="http://schemas.microsoft.com/office/drawing/2014/main" id="{4794AFEB-6C89-4E53-96F9-B5669614CA6B}"/>
              </a:ext>
            </a:extLst>
          </p:cNvPr>
          <p:cNvSpPr txBox="1"/>
          <p:nvPr/>
        </p:nvSpPr>
        <p:spPr>
          <a:xfrm>
            <a:off x="312590" y="4042249"/>
            <a:ext cx="912975" cy="784830"/>
          </a:xfrm>
          <a:prstGeom prst="rect">
            <a:avLst/>
          </a:prstGeom>
          <a:noFill/>
        </p:spPr>
        <p:txBody>
          <a:bodyPr wrap="squar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24" name="Rectángulo 23"/>
          <p:cNvSpPr/>
          <p:nvPr/>
        </p:nvSpPr>
        <p:spPr>
          <a:xfrm>
            <a:off x="5243525" y="420669"/>
            <a:ext cx="5540998" cy="1785104"/>
          </a:xfrm>
          <a:prstGeom prst="rect">
            <a:avLst/>
          </a:prstGeom>
        </p:spPr>
        <p:txBody>
          <a:bodyPr wrap="square">
            <a:spAutoFit/>
          </a:bodyPr>
          <a:lstStyle/>
          <a:p>
            <a:pPr algn="just"/>
            <a:r>
              <a:rPr lang="es-CO" sz="1100" dirty="0">
                <a:solidFill>
                  <a:schemeClr val="tx1"/>
                </a:solidFill>
              </a:rPr>
              <a:t>Llamadas Recibidas: Constituyen el mayor porcentaje de interacciones, con un </a:t>
            </a:r>
            <a:r>
              <a:rPr lang="es-CO" sz="1100" dirty="0" smtClean="0">
                <a:solidFill>
                  <a:schemeClr val="tx1"/>
                </a:solidFill>
              </a:rPr>
              <a:t>58% </a:t>
            </a:r>
            <a:r>
              <a:rPr lang="es-CO" sz="1100" dirty="0">
                <a:solidFill>
                  <a:schemeClr val="tx1"/>
                </a:solidFill>
              </a:rPr>
              <a:t>del total, lo que indica una alta demanda de atención telefónica por parte de los </a:t>
            </a:r>
            <a:r>
              <a:rPr lang="es-CO" sz="1100" dirty="0" smtClean="0">
                <a:solidFill>
                  <a:schemeClr val="tx1"/>
                </a:solidFill>
              </a:rPr>
              <a:t>usuarios que </a:t>
            </a:r>
            <a:r>
              <a:rPr lang="es-CO" sz="1100" dirty="0">
                <a:solidFill>
                  <a:schemeClr val="tx1"/>
                </a:solidFill>
              </a:rPr>
              <a:t>buscan comunicarse con el Instituto. Brindando información respecto de fechas </a:t>
            </a:r>
            <a:r>
              <a:rPr lang="es-CO" sz="1100" dirty="0" smtClean="0">
                <a:solidFill>
                  <a:schemeClr val="tx1"/>
                </a:solidFill>
              </a:rPr>
              <a:t>de exámenes finales, supletorios finales, habilitaciones, </a:t>
            </a:r>
            <a:r>
              <a:rPr lang="es-CO" sz="1100" dirty="0" smtClean="0">
                <a:solidFill>
                  <a:schemeClr val="tx1"/>
                </a:solidFill>
              </a:rPr>
              <a:t>cursos </a:t>
            </a:r>
            <a:r>
              <a:rPr lang="es-CO" sz="1100" dirty="0" smtClean="0">
                <a:solidFill>
                  <a:schemeClr val="tx1"/>
                </a:solidFill>
              </a:rPr>
              <a:t>intensivos, reporte </a:t>
            </a:r>
            <a:r>
              <a:rPr lang="es-CO" sz="1100" dirty="0">
                <a:solidFill>
                  <a:schemeClr val="tx1"/>
                </a:solidFill>
              </a:rPr>
              <a:t>de notas SIGEDIN, feria de emprendimiento, sustentación de opciones de grado, inscripción de opciones de grado y entrega de informes finales. </a:t>
            </a:r>
          </a:p>
          <a:p>
            <a:pPr algn="just"/>
            <a:endParaRPr lang="es-CO" sz="1100" dirty="0">
              <a:solidFill>
                <a:schemeClr val="tx1"/>
              </a:solidFill>
            </a:endParaRPr>
          </a:p>
          <a:p>
            <a:pPr algn="just"/>
            <a:r>
              <a:rPr lang="es-CO" sz="1100" dirty="0" smtClean="0">
                <a:solidFill>
                  <a:schemeClr val="tx1"/>
                </a:solidFill>
              </a:rPr>
              <a:t>Llamadas Realizadas: Representan el </a:t>
            </a:r>
            <a:r>
              <a:rPr lang="es-CO" sz="1100" dirty="0" smtClean="0">
                <a:solidFill>
                  <a:schemeClr val="tx1"/>
                </a:solidFill>
              </a:rPr>
              <a:t>27% </a:t>
            </a:r>
            <a:r>
              <a:rPr lang="es-CO" sz="1100" dirty="0" smtClean="0">
                <a:solidFill>
                  <a:schemeClr val="tx1"/>
                </a:solidFill>
              </a:rPr>
              <a:t>del total, lo que sugiere que el personal del Instituto también está activamente comprometido en realizar llamadas salientes para diversas gestiones.</a:t>
            </a:r>
            <a:endParaRPr lang="es-CO" sz="1100" dirty="0">
              <a:solidFill>
                <a:schemeClr val="tx1"/>
              </a:solidFill>
            </a:endParaRPr>
          </a:p>
        </p:txBody>
      </p:sp>
      <p:sp>
        <p:nvSpPr>
          <p:cNvPr id="31" name="Rectángulo 30"/>
          <p:cNvSpPr/>
          <p:nvPr/>
        </p:nvSpPr>
        <p:spPr>
          <a:xfrm>
            <a:off x="5676476" y="3210506"/>
            <a:ext cx="4589722" cy="2123658"/>
          </a:xfrm>
          <a:prstGeom prst="rect">
            <a:avLst/>
          </a:prstGeom>
        </p:spPr>
        <p:txBody>
          <a:bodyPr wrap="square">
            <a:spAutoFit/>
          </a:bodyPr>
          <a:lstStyle/>
          <a:p>
            <a:pPr algn="just"/>
            <a:r>
              <a:rPr lang="es-CO" sz="1100" dirty="0">
                <a:latin typeface="Arial" panose="020B0604020202020204" pitchFamily="34" charset="0"/>
                <a:cs typeface="Arial" panose="020B0604020202020204" pitchFamily="34" charset="0"/>
              </a:rPr>
              <a:t>El canal </a:t>
            </a:r>
            <a:r>
              <a:rPr lang="es-CO" sz="1100" dirty="0" smtClean="0">
                <a:latin typeface="Arial" panose="020B0604020202020204" pitchFamily="34" charset="0"/>
                <a:cs typeface="Arial" panose="020B0604020202020204" pitchFamily="34" charset="0"/>
              </a:rPr>
              <a:t> institucional </a:t>
            </a:r>
            <a:r>
              <a:rPr lang="es-CO" sz="1100" dirty="0" smtClean="0">
                <a:latin typeface="Arial" panose="020B0604020202020204" pitchFamily="34" charset="0"/>
                <a:cs typeface="Arial" panose="020B0604020202020204" pitchFamily="34" charset="0"/>
                <a:hlinkClick r:id="rId3"/>
              </a:rPr>
              <a:t>atencionalusuario@itp.edu.co</a:t>
            </a:r>
            <a:r>
              <a:rPr lang="es-CO" sz="1100" dirty="0" smtClean="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Representa el 97% del total, con 161 interacciones registradas. Esto indica que la gran mayoría de las interacciones virtuales provienen de este canal, lo que sugiere su alta utilización y eficacia en la atención al usuario.</a:t>
            </a:r>
          </a:p>
          <a:p>
            <a:pPr algn="just"/>
            <a:endParaRPr lang="es-CO" sz="1100" dirty="0">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El canal  institucional </a:t>
            </a:r>
            <a:r>
              <a:rPr lang="es-CO" sz="1100" dirty="0" smtClean="0">
                <a:latin typeface="Arial" panose="020B0604020202020204" pitchFamily="34" charset="0"/>
                <a:cs typeface="Arial" panose="020B0604020202020204" pitchFamily="34" charset="0"/>
                <a:hlinkClick r:id="rId4"/>
              </a:rPr>
              <a:t>notificacionesjudiciales@itp.edu.co</a:t>
            </a:r>
            <a:r>
              <a:rPr lang="es-CO" sz="1100" dirty="0" smtClean="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Aunque es un porcentaje menor (3%), con solo 2 interacciones registradas, este canal aún representa una parte importante de las interacciones </a:t>
            </a:r>
            <a:r>
              <a:rPr lang="es-CO" sz="1100" dirty="0" smtClean="0">
                <a:latin typeface="Arial" panose="020B0604020202020204" pitchFamily="34" charset="0"/>
                <a:cs typeface="Arial" panose="020B0604020202020204" pitchFamily="34" charset="0"/>
              </a:rPr>
              <a:t>virtuales. L</a:t>
            </a:r>
            <a:r>
              <a:rPr lang="es-ES" sz="1100" dirty="0" smtClean="0">
                <a:latin typeface="Arial" panose="020B0604020202020204" pitchFamily="34" charset="0"/>
                <a:cs typeface="Arial" panose="020B0604020202020204" pitchFamily="34" charset="0"/>
              </a:rPr>
              <a:t>as </a:t>
            </a:r>
            <a:r>
              <a:rPr lang="es-ES" sz="1100" dirty="0">
                <a:latin typeface="Arial" panose="020B0604020202020204" pitchFamily="34" charset="0"/>
                <a:cs typeface="Arial" panose="020B0604020202020204" pitchFamily="34" charset="0"/>
              </a:rPr>
              <a:t>comunicaciones relacionadas con asuntos judiciales son relativamente bajas</a:t>
            </a:r>
            <a:endParaRPr lang="es-CO" sz="1100" dirty="0">
              <a:latin typeface="Arial" panose="020B0604020202020204" pitchFamily="34" charset="0"/>
              <a:cs typeface="Arial" panose="020B0604020202020204" pitchFamily="34" charset="0"/>
            </a:endParaRPr>
          </a:p>
          <a:p>
            <a:pPr algn="just"/>
            <a:r>
              <a:rPr lang="es-CO" sz="1100" dirty="0" smtClean="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pPr algn="just"/>
            <a:endParaRPr lang="es-CO" sz="1100" dirty="0">
              <a:solidFill>
                <a:srgbClr val="FF0000"/>
              </a:solidFill>
              <a:latin typeface="Arial" panose="020B0604020202020204" pitchFamily="34" charset="0"/>
              <a:cs typeface="Arial" panose="020B060402020202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3522817249"/>
              </p:ext>
            </p:extLst>
          </p:nvPr>
        </p:nvGraphicFramePr>
        <p:xfrm>
          <a:off x="1435989" y="409442"/>
          <a:ext cx="3921060" cy="19125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098077937"/>
              </p:ext>
            </p:extLst>
          </p:nvPr>
        </p:nvGraphicFramePr>
        <p:xfrm>
          <a:off x="6947113" y="1982792"/>
          <a:ext cx="3191068" cy="1083945"/>
        </p:xfrm>
        <a:graphic>
          <a:graphicData uri="http://schemas.openxmlformats.org/drawingml/2006/table">
            <a:tbl>
              <a:tblPr/>
              <a:tblGrid>
                <a:gridCol w="1276426">
                  <a:extLst>
                    <a:ext uri="{9D8B030D-6E8A-4147-A177-3AD203B41FA5}">
                      <a16:colId xmlns:a16="http://schemas.microsoft.com/office/drawing/2014/main" val="3371681228"/>
                    </a:ext>
                  </a:extLst>
                </a:gridCol>
                <a:gridCol w="850951">
                  <a:extLst>
                    <a:ext uri="{9D8B030D-6E8A-4147-A177-3AD203B41FA5}">
                      <a16:colId xmlns:a16="http://schemas.microsoft.com/office/drawing/2014/main" val="625889772"/>
                    </a:ext>
                  </a:extLst>
                </a:gridCol>
                <a:gridCol w="1063691">
                  <a:extLst>
                    <a:ext uri="{9D8B030D-6E8A-4147-A177-3AD203B41FA5}">
                      <a16:colId xmlns:a16="http://schemas.microsoft.com/office/drawing/2014/main" val="872037605"/>
                    </a:ext>
                  </a:extLst>
                </a:gridCol>
              </a:tblGrid>
              <a:tr h="420069">
                <a:tc>
                  <a:txBody>
                    <a:bodyPr/>
                    <a:lstStyle/>
                    <a:p>
                      <a:pPr algn="ctr" rtl="0" fontAlgn="ctr"/>
                      <a:r>
                        <a:rPr lang="es-CO" sz="1400" b="1" i="0" u="none" strike="noStrike">
                          <a:solidFill>
                            <a:srgbClr val="FFFFFF"/>
                          </a:solidFill>
                          <a:effectLst/>
                          <a:latin typeface="Calibri" panose="020F0502020204030204" pitchFamily="34" charset="0"/>
                        </a:rPr>
                        <a:t>CANALES DE ATENCIÓN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CO" sz="1400" b="1" i="0" u="none" strike="noStrike">
                          <a:solidFill>
                            <a:srgbClr val="FFFFFF"/>
                          </a:solidFill>
                          <a:effectLst/>
                          <a:latin typeface="Calibri" panose="020F0502020204030204" pitchFamily="34" charset="0"/>
                        </a:rPr>
                        <a:t>CANTIDAD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CO" sz="1400" b="1" i="0" u="none" strike="noStrike" dirty="0">
                          <a:solidFill>
                            <a:srgbClr val="FFFFFF"/>
                          </a:solidFill>
                          <a:effectLst/>
                          <a:latin typeface="Calibri" panose="020F0502020204030204" pitchFamily="34" charset="0"/>
                        </a:rPr>
                        <a:t>PORCENTAJE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834255090"/>
                  </a:ext>
                </a:extLst>
              </a:tr>
              <a:tr h="155921">
                <a:tc>
                  <a:txBody>
                    <a:bodyPr/>
                    <a:lstStyle/>
                    <a:p>
                      <a:pPr algn="l" rtl="0" fontAlgn="ctr"/>
                      <a:r>
                        <a:rPr lang="es-CO" sz="1000" b="0" i="0" u="none" strike="noStrike">
                          <a:solidFill>
                            <a:srgbClr val="000000"/>
                          </a:solidFill>
                          <a:effectLst/>
                          <a:latin typeface="Calibri" panose="020F0502020204030204" pitchFamily="34" charset="0"/>
                        </a:rPr>
                        <a:t>LLAMADAS RECIBIDAS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t"/>
                      <a:r>
                        <a:rPr lang="es-CO" sz="1000" b="0" i="0" u="none" strike="noStrike">
                          <a:solidFill>
                            <a:srgbClr val="000000"/>
                          </a:solidFill>
                          <a:effectLst/>
                          <a:latin typeface="Arial" panose="020B0604020202020204" pitchFamily="34" charset="0"/>
                        </a:rPr>
                        <a:t>35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696161066"/>
                  </a:ext>
                </a:extLst>
              </a:tr>
              <a:tr h="155921">
                <a:tc>
                  <a:txBody>
                    <a:bodyPr/>
                    <a:lstStyle/>
                    <a:p>
                      <a:pPr algn="l" rtl="0" fontAlgn="ctr"/>
                      <a:r>
                        <a:rPr lang="es-CO" sz="1000" b="0" i="0" u="none" strike="noStrike">
                          <a:solidFill>
                            <a:srgbClr val="000000"/>
                          </a:solidFill>
                          <a:effectLst/>
                          <a:latin typeface="Calibri" panose="020F0502020204030204" pitchFamily="34" charset="0"/>
                        </a:rPr>
                        <a:t>LLAMADAS REALIZADAS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t"/>
                      <a:r>
                        <a:rPr lang="es-CO" sz="1000" b="0" i="0" u="none" strike="noStrike">
                          <a:solidFill>
                            <a:srgbClr val="000000"/>
                          </a:solidFill>
                          <a:effectLst/>
                          <a:latin typeface="Arial" panose="020B0604020202020204" pitchFamily="34" charset="0"/>
                        </a:rPr>
                        <a:t>16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542847429"/>
                  </a:ext>
                </a:extLst>
              </a:tr>
              <a:tr h="155921">
                <a:tc>
                  <a:txBody>
                    <a:bodyPr/>
                    <a:lstStyle/>
                    <a:p>
                      <a:pPr algn="l" rtl="0" fontAlgn="ctr"/>
                      <a:r>
                        <a:rPr lang="es-CO" sz="1000" b="0" i="0" u="none" strike="noStrike">
                          <a:solidFill>
                            <a:srgbClr val="000000"/>
                          </a:solidFill>
                          <a:effectLst/>
                          <a:latin typeface="Calibri" panose="020F0502020204030204" pitchFamily="34" charset="0"/>
                        </a:rPr>
                        <a:t>LLAMADAS PERDIDAS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t"/>
                      <a:r>
                        <a:rPr lang="es-CO" sz="1000" b="0" i="0" u="none" strike="noStrike">
                          <a:solidFill>
                            <a:srgbClr val="000000"/>
                          </a:solidFill>
                          <a:effectLst/>
                          <a:latin typeface="Arial" panose="020B0604020202020204" pitchFamily="34" charset="0"/>
                        </a:rPr>
                        <a:t>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012336439"/>
                  </a:ext>
                </a:extLst>
              </a:tr>
              <a:tr h="155921">
                <a:tc>
                  <a:txBody>
                    <a:bodyPr/>
                    <a:lstStyle/>
                    <a:p>
                      <a:pPr algn="l" rtl="0" fontAlgn="ctr"/>
                      <a:r>
                        <a:rPr lang="es-CO" sz="1000" b="0" i="0" u="none" strike="noStrike">
                          <a:solidFill>
                            <a:srgbClr val="000000"/>
                          </a:solidFill>
                          <a:effectLst/>
                          <a:latin typeface="Calibri" panose="020F0502020204030204" pitchFamily="34" charset="0"/>
                        </a:rPr>
                        <a:t>TOTAL DE LLAMADAS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es-CO" sz="1000" b="0" i="0" u="none" strike="noStrike" dirty="0">
                          <a:solidFill>
                            <a:srgbClr val="000000"/>
                          </a:solidFill>
                          <a:effectLst/>
                          <a:latin typeface="Arial" panose="020B060402020202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254093685"/>
                  </a:ext>
                </a:extLst>
              </a:tr>
            </a:tbl>
          </a:graphicData>
        </a:graphic>
      </p:graphicFrame>
      <p:graphicFrame>
        <p:nvGraphicFramePr>
          <p:cNvPr id="22" name="Gráfico 21"/>
          <p:cNvGraphicFramePr>
            <a:graphicFrameLocks/>
          </p:cNvGraphicFramePr>
          <p:nvPr>
            <p:extLst>
              <p:ext uri="{D42A27DB-BD31-4B8C-83A1-F6EECF244321}">
                <p14:modId xmlns:p14="http://schemas.microsoft.com/office/powerpoint/2010/main" val="3754273470"/>
              </p:ext>
            </p:extLst>
          </p:nvPr>
        </p:nvGraphicFramePr>
        <p:xfrm>
          <a:off x="1378211" y="3041461"/>
          <a:ext cx="3902700" cy="23800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323327942"/>
              </p:ext>
            </p:extLst>
          </p:nvPr>
        </p:nvGraphicFramePr>
        <p:xfrm>
          <a:off x="5980880" y="4921725"/>
          <a:ext cx="4483100" cy="1009650"/>
        </p:xfrm>
        <a:graphic>
          <a:graphicData uri="http://schemas.openxmlformats.org/drawingml/2006/table">
            <a:tbl>
              <a:tblPr/>
              <a:tblGrid>
                <a:gridCol w="1970280">
                  <a:extLst>
                    <a:ext uri="{9D8B030D-6E8A-4147-A177-3AD203B41FA5}">
                      <a16:colId xmlns:a16="http://schemas.microsoft.com/office/drawing/2014/main" val="3355816264"/>
                    </a:ext>
                  </a:extLst>
                </a:gridCol>
                <a:gridCol w="1116809">
                  <a:extLst>
                    <a:ext uri="{9D8B030D-6E8A-4147-A177-3AD203B41FA5}">
                      <a16:colId xmlns:a16="http://schemas.microsoft.com/office/drawing/2014/main" val="256046886"/>
                    </a:ext>
                  </a:extLst>
                </a:gridCol>
                <a:gridCol w="1396011">
                  <a:extLst>
                    <a:ext uri="{9D8B030D-6E8A-4147-A177-3AD203B41FA5}">
                      <a16:colId xmlns:a16="http://schemas.microsoft.com/office/drawing/2014/main" val="1011217582"/>
                    </a:ext>
                  </a:extLst>
                </a:gridCol>
              </a:tblGrid>
              <a:tr h="247650">
                <a:tc>
                  <a:txBody>
                    <a:bodyPr/>
                    <a:lstStyle/>
                    <a:p>
                      <a:pPr algn="ctr" rtl="0" fontAlgn="ctr"/>
                      <a:r>
                        <a:rPr lang="es-CO" sz="1400" b="1" i="0" u="none" strike="noStrike">
                          <a:solidFill>
                            <a:srgbClr val="FFFFFF"/>
                          </a:solidFill>
                          <a:effectLst/>
                          <a:latin typeface="Calibri" panose="020F0502020204030204" pitchFamily="34" charset="0"/>
                        </a:rPr>
                        <a:t>CANALES DE ATENCIÓN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CO" sz="1400" b="1" i="0" u="none" strike="noStrike">
                          <a:solidFill>
                            <a:srgbClr val="FFFFFF"/>
                          </a:solidFill>
                          <a:effectLst/>
                          <a:latin typeface="Calibri" panose="020F0502020204030204" pitchFamily="34" charset="0"/>
                        </a:rPr>
                        <a:t>CANTIDAD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CO" sz="1400" b="1" i="0" u="none" strike="noStrike">
                          <a:solidFill>
                            <a:srgbClr val="FFFFFF"/>
                          </a:solidFill>
                          <a:effectLst/>
                          <a:latin typeface="Calibri" panose="020F0502020204030204" pitchFamily="34" charset="0"/>
                        </a:rPr>
                        <a:t>PORCENTAJE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510136566"/>
                  </a:ext>
                </a:extLst>
              </a:tr>
              <a:tr h="209550">
                <a:tc>
                  <a:txBody>
                    <a:bodyPr/>
                    <a:lstStyle/>
                    <a:p>
                      <a:pPr algn="l" rtl="0" fontAlgn="ctr"/>
                      <a:r>
                        <a:rPr lang="es-CO" sz="1000" b="0" i="0" u="none" strike="noStrike">
                          <a:solidFill>
                            <a:srgbClr val="000000"/>
                          </a:solidFill>
                          <a:effectLst/>
                          <a:latin typeface="Calibri" panose="020F0502020204030204" pitchFamily="34" charset="0"/>
                        </a:rPr>
                        <a:t>atencionalusuario@itp.edu.co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t"/>
                      <a:r>
                        <a:rPr lang="es-CO" sz="1000" b="0" i="0" u="none" strike="noStrike">
                          <a:solidFill>
                            <a:srgbClr val="000000"/>
                          </a:solidFill>
                          <a:effectLst/>
                          <a:latin typeface="Arial" panose="020B0604020202020204" pitchFamily="34" charset="0"/>
                        </a:rPr>
                        <a:t>60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r" fontAlgn="t"/>
                      <a:r>
                        <a:rPr lang="es-CO" sz="1000" b="0" i="0" u="none" strike="noStrike">
                          <a:solidFill>
                            <a:srgbClr val="000000"/>
                          </a:solidFill>
                          <a:effectLst/>
                          <a:latin typeface="Arial" panose="020B0604020202020204" pitchFamily="34" charset="0"/>
                        </a:rPr>
                        <a:t>97%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411211362"/>
                  </a:ext>
                </a:extLst>
              </a:tr>
              <a:tr h="342900">
                <a:tc>
                  <a:txBody>
                    <a:bodyPr/>
                    <a:lstStyle/>
                    <a:p>
                      <a:pPr algn="l" rtl="0" fontAlgn="ctr"/>
                      <a:r>
                        <a:rPr lang="es-CO" sz="1000" b="0" i="0" u="none" strike="noStrike">
                          <a:solidFill>
                            <a:srgbClr val="000000"/>
                          </a:solidFill>
                          <a:effectLst/>
                          <a:latin typeface="Calibri" panose="020F0502020204030204" pitchFamily="34" charset="0"/>
                        </a:rPr>
                        <a:t>notificacionesjudiciales@itp.edu.co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t"/>
                      <a:r>
                        <a:rPr lang="es-CO" sz="1000" b="0" i="0" u="none" strike="noStrike">
                          <a:solidFill>
                            <a:srgbClr val="000000"/>
                          </a:solidFill>
                          <a:effectLst/>
                          <a:latin typeface="Arial" panose="020B0604020202020204" pitchFamily="34" charset="0"/>
                        </a:rPr>
                        <a:t>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r" fontAlgn="t"/>
                      <a:r>
                        <a:rPr lang="es-CO" sz="1000" b="0" i="0" u="none" strike="noStrike">
                          <a:solidFill>
                            <a:srgbClr val="000000"/>
                          </a:solidFill>
                          <a:effectLst/>
                          <a:latin typeface="Arial" panose="020B0604020202020204" pitchFamily="34" charset="0"/>
                        </a:rPr>
                        <a:t>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4241657925"/>
                  </a:ext>
                </a:extLst>
              </a:tr>
              <a:tr h="209550">
                <a:tc>
                  <a:txBody>
                    <a:bodyPr/>
                    <a:lstStyle/>
                    <a:p>
                      <a:pPr algn="l" rtl="0" fontAlgn="ctr"/>
                      <a:r>
                        <a:rPr lang="es-CO" sz="1000" b="0" i="0" u="none" strike="noStrike">
                          <a:solidFill>
                            <a:srgbClr val="000000"/>
                          </a:solidFill>
                          <a:effectLst/>
                          <a:latin typeface="Calibri" panose="020F0502020204030204" pitchFamily="34" charset="0"/>
                        </a:rPr>
                        <a:t>TOTAL VIRTUAL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t"/>
                      <a:r>
                        <a:rPr lang="es-CO" sz="1000" b="0" i="0" u="none" strike="noStrike">
                          <a:solidFill>
                            <a:srgbClr val="000000"/>
                          </a:solidFill>
                          <a:effectLst/>
                          <a:latin typeface="Arial" panose="020B0604020202020204" pitchFamily="34" charset="0"/>
                        </a:rPr>
                        <a:t>62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r" fontAlgn="t"/>
                      <a:r>
                        <a:rPr lang="es-CO" sz="1000" b="0" i="0" u="none" strike="noStrike" dirty="0">
                          <a:solidFill>
                            <a:srgbClr val="000000"/>
                          </a:solidFill>
                          <a:effectLst/>
                          <a:latin typeface="Arial" panose="020B0604020202020204" pitchFamily="34" charset="0"/>
                        </a:rPr>
                        <a:t>100%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660202042"/>
                  </a:ext>
                </a:extLst>
              </a:tr>
            </a:tbl>
          </a:graphicData>
        </a:graphic>
      </p:graphicFrame>
    </p:spTree>
    <p:extLst>
      <p:ext uri="{BB962C8B-B14F-4D97-AF65-F5344CB8AC3E}">
        <p14:creationId xmlns:p14="http://schemas.microsoft.com/office/powerpoint/2010/main" val="64264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a:extLst>
              <a:ext uri="{FF2B5EF4-FFF2-40B4-BE49-F238E27FC236}">
                <a16:creationId xmlns:a16="http://schemas.microsoft.com/office/drawing/2014/main" id="{CBE94ECF-D8EB-43AB-9E04-F7BAFD2CA675}"/>
              </a:ext>
            </a:extLst>
          </p:cNvPr>
          <p:cNvSpPr txBox="1"/>
          <p:nvPr/>
        </p:nvSpPr>
        <p:spPr>
          <a:xfrm>
            <a:off x="1147876" y="265309"/>
            <a:ext cx="8901288" cy="707886"/>
          </a:xfrm>
          <a:prstGeom prst="rect">
            <a:avLst/>
          </a:prstGeom>
          <a:noFill/>
        </p:spPr>
        <p:txBody>
          <a:bodyPr wrap="square" rtlCol="0">
            <a:spAutoFit/>
          </a:bodyPr>
          <a:lstStyle/>
          <a:p>
            <a:pPr algn="ctr">
              <a:buClr>
                <a:schemeClr val="lt1"/>
              </a:buClr>
              <a:buSzPts val="1800"/>
              <a:buFont typeface="Calibri"/>
              <a:buNone/>
            </a:pPr>
            <a:r>
              <a:rPr lang="es-ES" sz="2000" b="1" dirty="0" smtClean="0">
                <a:solidFill>
                  <a:schemeClr val="tx1"/>
                </a:solidFill>
                <a:latin typeface="+mn-lt"/>
                <a:ea typeface="Calibri"/>
                <a:cs typeface="Calibri"/>
                <a:sym typeface="Calibri"/>
              </a:rPr>
              <a:t>PQRSD </a:t>
            </a:r>
          </a:p>
          <a:p>
            <a:pPr algn="ctr">
              <a:buClr>
                <a:schemeClr val="lt1"/>
              </a:buClr>
              <a:buSzPts val="1800"/>
              <a:buFont typeface="Calibri"/>
              <a:buNone/>
            </a:pPr>
            <a:r>
              <a:rPr lang="es-ES" sz="2000" b="1" dirty="0" smtClean="0">
                <a:solidFill>
                  <a:schemeClr val="tx1"/>
                </a:solidFill>
                <a:latin typeface="+mn-lt"/>
                <a:ea typeface="Calibri"/>
                <a:cs typeface="Calibri"/>
                <a:sym typeface="Calibri"/>
              </a:rPr>
              <a:t>recibidas por modalidad de petición  </a:t>
            </a:r>
            <a:endParaRPr lang="es-ES" sz="2000" b="1" dirty="0">
              <a:solidFill>
                <a:schemeClr val="tx1"/>
              </a:solidFill>
              <a:latin typeface="+mn-lt"/>
              <a:ea typeface="Calibri"/>
              <a:cs typeface="Calibri"/>
              <a:sym typeface="Calibri"/>
            </a:endParaRPr>
          </a:p>
        </p:txBody>
      </p:sp>
      <p:grpSp>
        <p:nvGrpSpPr>
          <p:cNvPr id="22" name="Grupo 21"/>
          <p:cNvGrpSpPr/>
          <p:nvPr/>
        </p:nvGrpSpPr>
        <p:grpSpPr>
          <a:xfrm>
            <a:off x="515801" y="1134741"/>
            <a:ext cx="3227000" cy="1716761"/>
            <a:chOff x="841067" y="1917832"/>
            <a:chExt cx="3227000" cy="1716761"/>
          </a:xfrm>
        </p:grpSpPr>
        <p:sp>
          <p:nvSpPr>
            <p:cNvPr id="2" name="Freeform 1">
              <a:extLst>
                <a:ext uri="{FF2B5EF4-FFF2-40B4-BE49-F238E27FC236}">
                  <a16:creationId xmlns:a16="http://schemas.microsoft.com/office/drawing/2014/main" id="{ACC54A79-6517-4AD0-A7EF-0568FBC5D159}"/>
                </a:ext>
              </a:extLst>
            </p:cNvPr>
            <p:cNvSpPr>
              <a:spLocks noChangeArrowheads="1"/>
            </p:cNvSpPr>
            <p:nvPr/>
          </p:nvSpPr>
          <p:spPr bwMode="auto">
            <a:xfrm>
              <a:off x="1659163" y="1917832"/>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 name="Freeform 3">
              <a:extLst>
                <a:ext uri="{FF2B5EF4-FFF2-40B4-BE49-F238E27FC236}">
                  <a16:creationId xmlns:a16="http://schemas.microsoft.com/office/drawing/2014/main" id="{B5A2E50C-38B2-4E39-B969-A9AC3BC4E937}"/>
                </a:ext>
              </a:extLst>
            </p:cNvPr>
            <p:cNvSpPr>
              <a:spLocks noChangeArrowheads="1"/>
            </p:cNvSpPr>
            <p:nvPr/>
          </p:nvSpPr>
          <p:spPr bwMode="auto">
            <a:xfrm>
              <a:off x="841067" y="2082710"/>
              <a:ext cx="878256" cy="1168841"/>
            </a:xfrm>
            <a:custGeom>
              <a:avLst/>
              <a:gdLst>
                <a:gd name="T0" fmla="*/ 1785 w 1786"/>
                <a:gd name="T1" fmla="*/ 2218 h 2379"/>
                <a:gd name="T2" fmla="*/ 1785 w 1786"/>
                <a:gd name="T3" fmla="*/ 2218 h 2379"/>
                <a:gd name="T4" fmla="*/ 1189 w 1786"/>
                <a:gd name="T5" fmla="*/ 2378 h 2379"/>
                <a:gd name="T6" fmla="*/ 1189 w 1786"/>
                <a:gd name="T7" fmla="*/ 2378 h 2379"/>
                <a:gd name="T8" fmla="*/ 0 w 1786"/>
                <a:gd name="T9" fmla="*/ 1189 h 2379"/>
                <a:gd name="T10" fmla="*/ 0 w 1786"/>
                <a:gd name="T11" fmla="*/ 1189 h 2379"/>
                <a:gd name="T12" fmla="*/ 1189 w 1786"/>
                <a:gd name="T13" fmla="*/ 0 h 2379"/>
                <a:gd name="T14" fmla="*/ 1189 w 1786"/>
                <a:gd name="T15" fmla="*/ 0 h 2379"/>
                <a:gd name="T16" fmla="*/ 1785 w 1786"/>
                <a:gd name="T17" fmla="*/ 160 h 2379"/>
                <a:gd name="T18" fmla="*/ 1785 w 1786"/>
                <a:gd name="T19" fmla="*/ 221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6" h="2379">
                  <a:moveTo>
                    <a:pt x="1785" y="2218"/>
                  </a:moveTo>
                  <a:lnTo>
                    <a:pt x="1785" y="2218"/>
                  </a:lnTo>
                  <a:cubicBezTo>
                    <a:pt x="1612" y="2316"/>
                    <a:pt x="1403" y="2378"/>
                    <a:pt x="1189" y="2378"/>
                  </a:cubicBezTo>
                  <a:lnTo>
                    <a:pt x="1189" y="2378"/>
                  </a:lnTo>
                  <a:cubicBezTo>
                    <a:pt x="532" y="2378"/>
                    <a:pt x="0" y="1846"/>
                    <a:pt x="0" y="1189"/>
                  </a:cubicBezTo>
                  <a:lnTo>
                    <a:pt x="0" y="1189"/>
                  </a:lnTo>
                  <a:cubicBezTo>
                    <a:pt x="0" y="532"/>
                    <a:pt x="532" y="0"/>
                    <a:pt x="1189" y="0"/>
                  </a:cubicBezTo>
                  <a:lnTo>
                    <a:pt x="1189" y="0"/>
                  </a:lnTo>
                  <a:cubicBezTo>
                    <a:pt x="1406" y="0"/>
                    <a:pt x="1610" y="59"/>
                    <a:pt x="1785" y="160"/>
                  </a:cubicBezTo>
                  <a:lnTo>
                    <a:pt x="1785" y="2218"/>
                  </a:lnTo>
                </a:path>
              </a:pathLst>
            </a:custGeom>
            <a:solidFill>
              <a:schemeClr val="accent1"/>
            </a:solidFill>
            <a:ln>
              <a:noFill/>
            </a:ln>
            <a:effectLst/>
          </p:spPr>
          <p:txBody>
            <a:bodyPr wrap="none" anchor="ctr"/>
            <a:lstStyle/>
            <a:p>
              <a:endParaRPr lang="en-US" sz="3266" dirty="0">
                <a:latin typeface="Open Sans Light" panose="020B0306030504020204" pitchFamily="34" charset="0"/>
              </a:endParaRPr>
            </a:p>
          </p:txBody>
        </p:sp>
        <p:sp>
          <p:nvSpPr>
            <p:cNvPr id="16" name="TextBox 19">
              <a:extLst>
                <a:ext uri="{FF2B5EF4-FFF2-40B4-BE49-F238E27FC236}">
                  <a16:creationId xmlns:a16="http://schemas.microsoft.com/office/drawing/2014/main" id="{CABB8CDE-52B6-4869-943A-E9A31A1A0B9F}"/>
                </a:ext>
              </a:extLst>
            </p:cNvPr>
            <p:cNvSpPr txBox="1"/>
            <p:nvPr/>
          </p:nvSpPr>
          <p:spPr>
            <a:xfrm>
              <a:off x="1027491" y="2199131"/>
              <a:ext cx="505268" cy="1154162"/>
            </a:xfrm>
            <a:prstGeom prst="rect">
              <a:avLst/>
            </a:prstGeom>
            <a:noFill/>
          </p:spPr>
          <p:txBody>
            <a:bodyPr wrap="none" rtlCol="0" anchor="ctr">
              <a:spAutoFit/>
            </a:bodyPr>
            <a:lstStyle/>
            <a:p>
              <a:pPr algn="r"/>
              <a:r>
                <a:rPr lang="en-US" sz="6900" b="1" dirty="0">
                  <a:solidFill>
                    <a:schemeClr val="accent1">
                      <a:lumMod val="50000"/>
                    </a:schemeClr>
                  </a:solidFill>
                  <a:latin typeface="Poppins SemiBold" pitchFamily="2" charset="77"/>
                  <a:ea typeface="League Spartan" charset="0"/>
                  <a:cs typeface="Poppins SemiBold" pitchFamily="2" charset="77"/>
                </a:rPr>
                <a:t>1</a:t>
              </a:r>
            </a:p>
          </p:txBody>
        </p:sp>
        <p:sp>
          <p:nvSpPr>
            <p:cNvPr id="23" name="Subtitle 2">
              <a:extLst>
                <a:ext uri="{FF2B5EF4-FFF2-40B4-BE49-F238E27FC236}">
                  <a16:creationId xmlns:a16="http://schemas.microsoft.com/office/drawing/2014/main" id="{17E8788B-BB4B-4B6B-90BC-C204B2AAD379}"/>
                </a:ext>
              </a:extLst>
            </p:cNvPr>
            <p:cNvSpPr txBox="1">
              <a:spLocks/>
            </p:cNvSpPr>
            <p:nvPr/>
          </p:nvSpPr>
          <p:spPr>
            <a:xfrm>
              <a:off x="1938930" y="2532709"/>
              <a:ext cx="1854658" cy="1098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r>
                <a:rPr lang="es-CO" sz="1400" b="1" kern="0" dirty="0" smtClean="0">
                  <a:solidFill>
                    <a:schemeClr val="tx1"/>
                  </a:solidFill>
                  <a:latin typeface="Calibri"/>
                  <a:ea typeface="Calibri"/>
                  <a:cs typeface="Calibri"/>
                  <a:sym typeface="Calibri"/>
                </a:rPr>
                <a:t>INFORMACION</a:t>
              </a:r>
            </a:p>
            <a:p>
              <a:pPr lvl="0" defTabSz="914400">
                <a:lnSpc>
                  <a:spcPct val="90000"/>
                </a:lnSpc>
                <a:spcBef>
                  <a:spcPts val="0"/>
                </a:spcBef>
                <a:buClrTx/>
                <a:defRPr/>
              </a:pPr>
              <a:r>
                <a:rPr lang="es-CO" sz="1600" b="1" dirty="0" smtClean="0">
                  <a:solidFill>
                    <a:srgbClr val="000000"/>
                  </a:solidFill>
                  <a:latin typeface="Calibri" panose="020F0502020204030204" pitchFamily="34" charset="0"/>
                </a:rPr>
                <a:t>20</a:t>
              </a:r>
              <a:endParaRPr lang="es-CO" sz="1600" b="1" dirty="0">
                <a:solidFill>
                  <a:srgbClr val="000000"/>
                </a:solidFill>
                <a:latin typeface="Calibri" panose="020F0502020204030204" pitchFamily="34" charset="0"/>
              </a:endParaRPr>
            </a:p>
            <a:p>
              <a:pPr lvl="0" defTabSz="914400">
                <a:lnSpc>
                  <a:spcPct val="90000"/>
                </a:lnSpc>
                <a:spcBef>
                  <a:spcPts val="0"/>
                </a:spcBef>
                <a:buClrTx/>
                <a:defRPr/>
              </a:pPr>
              <a:r>
                <a:rPr lang="es-CO" sz="1600" b="1" dirty="0" smtClean="0">
                  <a:solidFill>
                    <a:srgbClr val="000000"/>
                  </a:solidFill>
                  <a:latin typeface="Arial" panose="020B0604020202020204" pitchFamily="34" charset="0"/>
                </a:rPr>
                <a:t>  </a:t>
              </a:r>
              <a:r>
                <a:rPr lang="es-CO" sz="1600" b="1" dirty="0" smtClean="0">
                  <a:solidFill>
                    <a:srgbClr val="000000"/>
                  </a:solidFill>
                  <a:latin typeface="Arial" panose="020B0604020202020204" pitchFamily="34" charset="0"/>
                </a:rPr>
                <a:t>22%</a:t>
              </a:r>
              <a:endParaRPr lang="es-CO" sz="1600" b="1" dirty="0">
                <a:solidFill>
                  <a:srgbClr val="000000"/>
                </a:solidFill>
                <a:latin typeface="Arial" panose="020B0604020202020204" pitchFamily="34" charset="0"/>
              </a:endParaRPr>
            </a:p>
            <a:p>
              <a:pPr lvl="0" defTabSz="914400">
                <a:lnSpc>
                  <a:spcPct val="90000"/>
                </a:lnSpc>
                <a:spcBef>
                  <a:spcPts val="0"/>
                </a:spcBef>
                <a:buClrTx/>
                <a:defRPr/>
              </a:pPr>
              <a:r>
                <a:rPr lang="es-CO" sz="1600" dirty="0" smtClean="0"/>
                <a:t>  </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sp>
        <p:nvSpPr>
          <p:cNvPr id="10" name="Freeform 4">
            <a:extLst>
              <a:ext uri="{FF2B5EF4-FFF2-40B4-BE49-F238E27FC236}">
                <a16:creationId xmlns:a16="http://schemas.microsoft.com/office/drawing/2014/main" id="{47EE9595-8053-4D3F-B95C-8C3F830BD37D}"/>
              </a:ext>
            </a:extLst>
          </p:cNvPr>
          <p:cNvSpPr>
            <a:spLocks noChangeArrowheads="1"/>
          </p:cNvSpPr>
          <p:nvPr/>
        </p:nvSpPr>
        <p:spPr bwMode="auto">
          <a:xfrm>
            <a:off x="4610241" y="1169669"/>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6">
            <a:extLst>
              <a:ext uri="{FF2B5EF4-FFF2-40B4-BE49-F238E27FC236}">
                <a16:creationId xmlns:a16="http://schemas.microsoft.com/office/drawing/2014/main" id="{0493ED3D-50FF-4D52-8C34-6A1D5377D4FD}"/>
              </a:ext>
            </a:extLst>
          </p:cNvPr>
          <p:cNvSpPr>
            <a:spLocks noChangeArrowheads="1"/>
          </p:cNvSpPr>
          <p:nvPr/>
        </p:nvSpPr>
        <p:spPr bwMode="auto">
          <a:xfrm>
            <a:off x="4022568" y="1355371"/>
            <a:ext cx="587672" cy="1175345"/>
          </a:xfrm>
          <a:custGeom>
            <a:avLst/>
            <a:gdLst>
              <a:gd name="T0" fmla="*/ 1194 w 1195"/>
              <a:gd name="T1" fmla="*/ 2388 h 2389"/>
              <a:gd name="T2" fmla="*/ 1194 w 1195"/>
              <a:gd name="T3" fmla="*/ 2388 h 2389"/>
              <a:gd name="T4" fmla="*/ 0 w 1195"/>
              <a:gd name="T5" fmla="*/ 1194 h 2389"/>
              <a:gd name="T6" fmla="*/ 0 w 1195"/>
              <a:gd name="T7" fmla="*/ 1194 h 2389"/>
              <a:gd name="T8" fmla="*/ 1194 w 1195"/>
              <a:gd name="T9" fmla="*/ 0 h 2389"/>
              <a:gd name="T10" fmla="*/ 1194 w 1195"/>
              <a:gd name="T11" fmla="*/ 2388 h 2389"/>
            </a:gdLst>
            <a:ahLst/>
            <a:cxnLst>
              <a:cxn ang="0">
                <a:pos x="T0" y="T1"/>
              </a:cxn>
              <a:cxn ang="0">
                <a:pos x="T2" y="T3"/>
              </a:cxn>
              <a:cxn ang="0">
                <a:pos x="T4" y="T5"/>
              </a:cxn>
              <a:cxn ang="0">
                <a:pos x="T6" y="T7"/>
              </a:cxn>
              <a:cxn ang="0">
                <a:pos x="T8" y="T9"/>
              </a:cxn>
              <a:cxn ang="0">
                <a:pos x="T10" y="T11"/>
              </a:cxn>
            </a:cxnLst>
            <a:rect l="0" t="0" r="r" b="b"/>
            <a:pathLst>
              <a:path w="1195" h="2389">
                <a:moveTo>
                  <a:pt x="1194" y="2388"/>
                </a:moveTo>
                <a:lnTo>
                  <a:pt x="1194" y="2388"/>
                </a:lnTo>
                <a:cubicBezTo>
                  <a:pt x="535" y="2388"/>
                  <a:pt x="0" y="1853"/>
                  <a:pt x="0" y="1194"/>
                </a:cubicBezTo>
                <a:lnTo>
                  <a:pt x="0" y="1194"/>
                </a:lnTo>
                <a:cubicBezTo>
                  <a:pt x="0" y="535"/>
                  <a:pt x="535" y="0"/>
                  <a:pt x="1194" y="0"/>
                </a:cubicBezTo>
                <a:lnTo>
                  <a:pt x="1194" y="2388"/>
                </a:lnTo>
              </a:path>
            </a:pathLst>
          </a:custGeom>
          <a:solidFill>
            <a:schemeClr val="accent2"/>
          </a:solidFill>
          <a:ln>
            <a:noFill/>
          </a:ln>
          <a:effectLst/>
        </p:spPr>
        <p:txBody>
          <a:bodyPr wrap="none" anchor="ctr"/>
          <a:lstStyle/>
          <a:p>
            <a:endParaRPr lang="en-US" sz="3266" dirty="0">
              <a:latin typeface="Open Sans Light" panose="020B0306030504020204" pitchFamily="34" charset="0"/>
            </a:endParaRPr>
          </a:p>
        </p:txBody>
      </p:sp>
      <p:sp>
        <p:nvSpPr>
          <p:cNvPr id="18" name="TextBox 21">
            <a:extLst>
              <a:ext uri="{FF2B5EF4-FFF2-40B4-BE49-F238E27FC236}">
                <a16:creationId xmlns:a16="http://schemas.microsoft.com/office/drawing/2014/main" id="{EED0BD1C-BB58-45A8-80DA-294A9AEBC031}"/>
              </a:ext>
            </a:extLst>
          </p:cNvPr>
          <p:cNvSpPr txBox="1"/>
          <p:nvPr/>
        </p:nvSpPr>
        <p:spPr>
          <a:xfrm>
            <a:off x="4027595" y="1348322"/>
            <a:ext cx="692818" cy="1154162"/>
          </a:xfrm>
          <a:prstGeom prst="rect">
            <a:avLst/>
          </a:prstGeom>
          <a:noFill/>
        </p:spPr>
        <p:txBody>
          <a:bodyPr wrap="none" rtlCol="0" anchor="ctr">
            <a:spAutoFit/>
          </a:bodyPr>
          <a:lstStyle/>
          <a:p>
            <a:pPr algn="r"/>
            <a:r>
              <a:rPr lang="en-US" sz="6900" b="1" dirty="0">
                <a:solidFill>
                  <a:schemeClr val="accent2">
                    <a:lumMod val="50000"/>
                  </a:schemeClr>
                </a:solidFill>
                <a:latin typeface="Poppins SemiBold" pitchFamily="2" charset="77"/>
                <a:ea typeface="League Spartan" charset="0"/>
                <a:cs typeface="Poppins SemiBold" pitchFamily="2" charset="77"/>
              </a:rPr>
              <a:t>2</a:t>
            </a:r>
          </a:p>
        </p:txBody>
      </p:sp>
      <p:sp>
        <p:nvSpPr>
          <p:cNvPr id="25" name="Subtitle 2">
            <a:extLst>
              <a:ext uri="{FF2B5EF4-FFF2-40B4-BE49-F238E27FC236}">
                <a16:creationId xmlns:a16="http://schemas.microsoft.com/office/drawing/2014/main" id="{1FFD9365-C691-452E-B625-5E86CD0A3EE2}"/>
              </a:ext>
            </a:extLst>
          </p:cNvPr>
          <p:cNvSpPr txBox="1">
            <a:spLocks/>
          </p:cNvSpPr>
          <p:nvPr/>
        </p:nvSpPr>
        <p:spPr>
          <a:xfrm>
            <a:off x="4774744" y="1784546"/>
            <a:ext cx="2113145" cy="10156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  INTERES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               GENERAL</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kern="0" dirty="0" smtClean="0">
                <a:solidFill>
                  <a:schemeClr val="tx1"/>
                </a:solidFill>
                <a:latin typeface="Calibri"/>
                <a:ea typeface="Calibri"/>
                <a:cs typeface="Calibri"/>
                <a:sym typeface="Calibri"/>
              </a:rPr>
              <a:t>        </a:t>
            </a:r>
            <a:r>
              <a:rPr lang="es-CO" sz="1400" kern="0" dirty="0" smtClean="0">
                <a:solidFill>
                  <a:schemeClr val="tx1"/>
                </a:solidFill>
                <a:latin typeface="Calibri"/>
                <a:ea typeface="Calibri"/>
                <a:cs typeface="Calibri"/>
                <a:sym typeface="Calibri"/>
              </a:rPr>
              <a:t>  40</a:t>
            </a:r>
            <a:r>
              <a:rPr lang="es-CO" sz="1400" b="1" dirty="0" smtClean="0"/>
              <a:t>  </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dirty="0" smtClean="0">
                <a:solidFill>
                  <a:srgbClr val="000000"/>
                </a:solidFill>
                <a:latin typeface="Arial" panose="020B0604020202020204" pitchFamily="34" charset="0"/>
              </a:rPr>
              <a:t>     </a:t>
            </a:r>
            <a:r>
              <a:rPr lang="es-CO" sz="1400" b="1" dirty="0" smtClean="0">
                <a:solidFill>
                  <a:srgbClr val="000000"/>
                </a:solidFill>
                <a:latin typeface="Arial" panose="020B0604020202020204" pitchFamily="34" charset="0"/>
              </a:rPr>
              <a:t>43%</a:t>
            </a:r>
            <a:r>
              <a:rPr lang="es-CO" sz="1400" b="1" dirty="0" smtClean="0"/>
              <a:t>   </a:t>
            </a:r>
            <a:endParaRPr lang="es-CO" sz="1400" b="1" kern="0" dirty="0">
              <a:solidFill>
                <a:schemeClr val="tx1"/>
              </a:solidFill>
              <a:latin typeface="Calibri"/>
              <a:ea typeface="Calibri"/>
              <a:cs typeface="Calibri"/>
              <a:sym typeface="Calibri"/>
            </a:endParaRPr>
          </a:p>
        </p:txBody>
      </p:sp>
      <p:grpSp>
        <p:nvGrpSpPr>
          <p:cNvPr id="28" name="Grupo 27"/>
          <p:cNvGrpSpPr/>
          <p:nvPr/>
        </p:nvGrpSpPr>
        <p:grpSpPr>
          <a:xfrm>
            <a:off x="7345514" y="1169669"/>
            <a:ext cx="3171328" cy="1716761"/>
            <a:chOff x="7932443" y="1668904"/>
            <a:chExt cx="3171328" cy="1716761"/>
          </a:xfrm>
        </p:grpSpPr>
        <p:sp>
          <p:nvSpPr>
            <p:cNvPr id="6" name="Freeform 7">
              <a:extLst>
                <a:ext uri="{FF2B5EF4-FFF2-40B4-BE49-F238E27FC236}">
                  <a16:creationId xmlns:a16="http://schemas.microsoft.com/office/drawing/2014/main" id="{4E8EA2AD-9D73-4D17-BC66-15AAC41E61D0}"/>
                </a:ext>
              </a:extLst>
            </p:cNvPr>
            <p:cNvSpPr>
              <a:spLocks noChangeArrowheads="1"/>
            </p:cNvSpPr>
            <p:nvPr/>
          </p:nvSpPr>
          <p:spPr bwMode="auto">
            <a:xfrm>
              <a:off x="8681500" y="1668904"/>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0FC6F0CB-2C07-4833-9AF5-74B0B1B94BD1}"/>
                </a:ext>
              </a:extLst>
            </p:cNvPr>
            <p:cNvSpPr>
              <a:spLocks noChangeArrowheads="1"/>
            </p:cNvSpPr>
            <p:nvPr/>
          </p:nvSpPr>
          <p:spPr bwMode="auto">
            <a:xfrm>
              <a:off x="7966240" y="1917832"/>
              <a:ext cx="728628" cy="1099448"/>
            </a:xfrm>
            <a:custGeom>
              <a:avLst/>
              <a:gdLst>
                <a:gd name="T0" fmla="*/ 1481 w 1482"/>
                <a:gd name="T1" fmla="*/ 2174 h 2237"/>
                <a:gd name="T2" fmla="*/ 1481 w 1482"/>
                <a:gd name="T3" fmla="*/ 2174 h 2237"/>
                <a:gd name="T4" fmla="*/ 1118 w 1482"/>
                <a:gd name="T5" fmla="*/ 2236 h 2237"/>
                <a:gd name="T6" fmla="*/ 1118 w 1482"/>
                <a:gd name="T7" fmla="*/ 2236 h 2237"/>
                <a:gd name="T8" fmla="*/ 0 w 1482"/>
                <a:gd name="T9" fmla="*/ 1118 h 2237"/>
                <a:gd name="T10" fmla="*/ 0 w 1482"/>
                <a:gd name="T11" fmla="*/ 1118 h 2237"/>
                <a:gd name="T12" fmla="*/ 1118 w 1482"/>
                <a:gd name="T13" fmla="*/ 0 h 2237"/>
                <a:gd name="T14" fmla="*/ 1118 w 1482"/>
                <a:gd name="T15" fmla="*/ 0 h 2237"/>
                <a:gd name="T16" fmla="*/ 1481 w 1482"/>
                <a:gd name="T17" fmla="*/ 60 h 2237"/>
                <a:gd name="T18" fmla="*/ 1481 w 1482"/>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2237">
                  <a:moveTo>
                    <a:pt x="1481" y="2174"/>
                  </a:moveTo>
                  <a:lnTo>
                    <a:pt x="1481" y="2174"/>
                  </a:lnTo>
                  <a:cubicBezTo>
                    <a:pt x="1367" y="2214"/>
                    <a:pt x="1243" y="2236"/>
                    <a:pt x="1118" y="2236"/>
                  </a:cubicBezTo>
                  <a:lnTo>
                    <a:pt x="1118" y="2236"/>
                  </a:lnTo>
                  <a:cubicBezTo>
                    <a:pt x="500" y="2236"/>
                    <a:pt x="0" y="1735"/>
                    <a:pt x="0" y="1118"/>
                  </a:cubicBezTo>
                  <a:lnTo>
                    <a:pt x="0" y="1118"/>
                  </a:lnTo>
                  <a:cubicBezTo>
                    <a:pt x="0" y="500"/>
                    <a:pt x="500" y="0"/>
                    <a:pt x="1118" y="0"/>
                  </a:cubicBezTo>
                  <a:lnTo>
                    <a:pt x="1118" y="0"/>
                  </a:lnTo>
                  <a:cubicBezTo>
                    <a:pt x="1245" y="0"/>
                    <a:pt x="1368" y="21"/>
                    <a:pt x="1481" y="60"/>
                  </a:cubicBezTo>
                  <a:lnTo>
                    <a:pt x="1481" y="2174"/>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23">
              <a:extLst>
                <a:ext uri="{FF2B5EF4-FFF2-40B4-BE49-F238E27FC236}">
                  <a16:creationId xmlns:a16="http://schemas.microsoft.com/office/drawing/2014/main" id="{E1B19456-24B4-409B-921B-885C6B1E9723}"/>
                </a:ext>
              </a:extLst>
            </p:cNvPr>
            <p:cNvSpPr txBox="1"/>
            <p:nvPr/>
          </p:nvSpPr>
          <p:spPr>
            <a:xfrm>
              <a:off x="7932443" y="1958989"/>
              <a:ext cx="715260" cy="1154162"/>
            </a:xfrm>
            <a:prstGeom prst="rect">
              <a:avLst/>
            </a:prstGeom>
            <a:noFill/>
          </p:spPr>
          <p:txBody>
            <a:bodyPr wrap="none" rtlCol="0" anchor="ctr">
              <a:spAutoFit/>
            </a:bodyPr>
            <a:lstStyle/>
            <a:p>
              <a:pPr algn="r"/>
              <a:r>
                <a:rPr lang="en-US" sz="6900" b="1" dirty="0">
                  <a:solidFill>
                    <a:schemeClr val="accent3">
                      <a:lumMod val="50000"/>
                    </a:schemeClr>
                  </a:solidFill>
                  <a:latin typeface="Poppins SemiBold" pitchFamily="2" charset="77"/>
                  <a:ea typeface="League Spartan" charset="0"/>
                  <a:cs typeface="Poppins SemiBold" pitchFamily="2" charset="77"/>
                </a:rPr>
                <a:t>3</a:t>
              </a:r>
            </a:p>
          </p:txBody>
        </p:sp>
        <p:sp>
          <p:nvSpPr>
            <p:cNvPr id="27" name="Subtitle 2">
              <a:extLst>
                <a:ext uri="{FF2B5EF4-FFF2-40B4-BE49-F238E27FC236}">
                  <a16:creationId xmlns:a16="http://schemas.microsoft.com/office/drawing/2014/main" id="{3B9CA683-ADE5-4933-863E-5D36955C4BB2}"/>
                </a:ext>
              </a:extLst>
            </p:cNvPr>
            <p:cNvSpPr txBox="1">
              <a:spLocks/>
            </p:cNvSpPr>
            <p:nvPr/>
          </p:nvSpPr>
          <p:spPr>
            <a:xfrm>
              <a:off x="8852867" y="2230866"/>
              <a:ext cx="2250904" cy="6555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a:t>
              </a:r>
              <a:r>
                <a:rPr lang="es-ES" sz="1400" b="1" kern="0" dirty="0" smtClean="0">
                  <a:solidFill>
                    <a:schemeClr val="tx1"/>
                  </a:solidFill>
                  <a:latin typeface="Calibri"/>
                  <a:ea typeface="Calibri"/>
                  <a:cs typeface="Calibri"/>
                  <a:sym typeface="Calibri"/>
                </a:rPr>
                <a:t>QUEJAS </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        0</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0%</a:t>
              </a:r>
              <a:endParaRPr lang="es-ES" sz="1400" b="1" kern="0" dirty="0">
                <a:solidFill>
                  <a:schemeClr val="tx1"/>
                </a:solidFill>
                <a:latin typeface="Calibri"/>
                <a:ea typeface="Calibri"/>
                <a:cs typeface="Calibri"/>
                <a:sym typeface="Calibri"/>
              </a:endParaRPr>
            </a:p>
          </p:txBody>
        </p:sp>
      </p:grpSp>
      <p:grpSp>
        <p:nvGrpSpPr>
          <p:cNvPr id="30" name="Grupo 29"/>
          <p:cNvGrpSpPr/>
          <p:nvPr/>
        </p:nvGrpSpPr>
        <p:grpSpPr>
          <a:xfrm>
            <a:off x="608695" y="3010504"/>
            <a:ext cx="3144850" cy="1716762"/>
            <a:chOff x="955744" y="4448511"/>
            <a:chExt cx="3144850" cy="1716762"/>
          </a:xfrm>
        </p:grpSpPr>
        <p:sp>
          <p:nvSpPr>
            <p:cNvPr id="4" name="Freeform 10">
              <a:extLst>
                <a:ext uri="{FF2B5EF4-FFF2-40B4-BE49-F238E27FC236}">
                  <a16:creationId xmlns:a16="http://schemas.microsoft.com/office/drawing/2014/main" id="{A0FE4677-7FF2-478B-889A-FF67E6B8E9BF}"/>
                </a:ext>
              </a:extLst>
            </p:cNvPr>
            <p:cNvSpPr>
              <a:spLocks noChangeArrowheads="1"/>
            </p:cNvSpPr>
            <p:nvPr/>
          </p:nvSpPr>
          <p:spPr bwMode="auto">
            <a:xfrm>
              <a:off x="1691690" y="4448511"/>
              <a:ext cx="2408904" cy="1716762"/>
            </a:xfrm>
            <a:prstGeom prst="rect">
              <a:avLst/>
            </a:prstGeom>
            <a:solidFill>
              <a:schemeClr val="bg1">
                <a:lumMod val="95000"/>
              </a:schemeClr>
            </a:solidFill>
            <a:ln>
              <a:noFill/>
            </a:ln>
            <a:effectLst/>
          </p:spPr>
          <p:txBody>
            <a:bodyPr wrap="none" anchor="ctr"/>
            <a:lstStyle/>
            <a:p>
              <a:endParaRPr lang="en-US" sz="1600" dirty="0">
                <a:solidFill>
                  <a:schemeClr val="tx1"/>
                </a:solidFill>
                <a:latin typeface="Open Sans Light" panose="020B0306030504020204" pitchFamily="34" charset="0"/>
              </a:endParaRPr>
            </a:p>
          </p:txBody>
        </p:sp>
        <p:sp>
          <p:nvSpPr>
            <p:cNvPr id="5" name="Freeform 12">
              <a:extLst>
                <a:ext uri="{FF2B5EF4-FFF2-40B4-BE49-F238E27FC236}">
                  <a16:creationId xmlns:a16="http://schemas.microsoft.com/office/drawing/2014/main" id="{2AE75B3E-B8B8-4401-B6FD-505A943F388D}"/>
                </a:ext>
              </a:extLst>
            </p:cNvPr>
            <p:cNvSpPr>
              <a:spLocks noChangeArrowheads="1"/>
            </p:cNvSpPr>
            <p:nvPr/>
          </p:nvSpPr>
          <p:spPr bwMode="auto">
            <a:xfrm>
              <a:off x="975227" y="4585902"/>
              <a:ext cx="730797" cy="1099446"/>
            </a:xfrm>
            <a:custGeom>
              <a:avLst/>
              <a:gdLst>
                <a:gd name="T0" fmla="*/ 1483 w 1484"/>
                <a:gd name="T1" fmla="*/ 2174 h 2237"/>
                <a:gd name="T2" fmla="*/ 1483 w 1484"/>
                <a:gd name="T3" fmla="*/ 2174 h 2237"/>
                <a:gd name="T4" fmla="*/ 1118 w 1484"/>
                <a:gd name="T5" fmla="*/ 2236 h 2237"/>
                <a:gd name="T6" fmla="*/ 1118 w 1484"/>
                <a:gd name="T7" fmla="*/ 2236 h 2237"/>
                <a:gd name="T8" fmla="*/ 0 w 1484"/>
                <a:gd name="T9" fmla="*/ 1117 h 2237"/>
                <a:gd name="T10" fmla="*/ 0 w 1484"/>
                <a:gd name="T11" fmla="*/ 1117 h 2237"/>
                <a:gd name="T12" fmla="*/ 1118 w 1484"/>
                <a:gd name="T13" fmla="*/ 0 h 2237"/>
                <a:gd name="T14" fmla="*/ 1118 w 1484"/>
                <a:gd name="T15" fmla="*/ 0 h 2237"/>
                <a:gd name="T16" fmla="*/ 1482 w 1484"/>
                <a:gd name="T17" fmla="*/ 60 h 2237"/>
                <a:gd name="T18" fmla="*/ 1483 w 1484"/>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2237">
                  <a:moveTo>
                    <a:pt x="1483" y="2174"/>
                  </a:moveTo>
                  <a:lnTo>
                    <a:pt x="1483" y="2174"/>
                  </a:lnTo>
                  <a:cubicBezTo>
                    <a:pt x="1367" y="2213"/>
                    <a:pt x="1244" y="2236"/>
                    <a:pt x="1118" y="2236"/>
                  </a:cubicBezTo>
                  <a:lnTo>
                    <a:pt x="1118" y="2236"/>
                  </a:lnTo>
                  <a:cubicBezTo>
                    <a:pt x="501" y="2236"/>
                    <a:pt x="0" y="1735"/>
                    <a:pt x="0" y="1117"/>
                  </a:cubicBezTo>
                  <a:lnTo>
                    <a:pt x="0" y="1117"/>
                  </a:lnTo>
                  <a:cubicBezTo>
                    <a:pt x="0" y="499"/>
                    <a:pt x="501" y="0"/>
                    <a:pt x="1118" y="0"/>
                  </a:cubicBezTo>
                  <a:lnTo>
                    <a:pt x="1118" y="0"/>
                  </a:lnTo>
                  <a:cubicBezTo>
                    <a:pt x="1246" y="0"/>
                    <a:pt x="1368" y="20"/>
                    <a:pt x="1482" y="60"/>
                  </a:cubicBezTo>
                  <a:lnTo>
                    <a:pt x="1483" y="2174"/>
                  </a:lnTo>
                </a:path>
              </a:pathLst>
            </a:custGeom>
            <a:solidFill>
              <a:schemeClr val="accent4"/>
            </a:solidFill>
            <a:ln>
              <a:noFill/>
            </a:ln>
            <a:effectLst/>
          </p:spPr>
          <p:txBody>
            <a:bodyPr wrap="none" anchor="ctr"/>
            <a:lstStyle/>
            <a:p>
              <a:endParaRPr lang="en-US" sz="3266" dirty="0">
                <a:latin typeface="Open Sans Light" panose="020B0306030504020204" pitchFamily="34" charset="0"/>
              </a:endParaRPr>
            </a:p>
          </p:txBody>
        </p:sp>
        <p:sp>
          <p:nvSpPr>
            <p:cNvPr id="17" name="TextBox 20">
              <a:extLst>
                <a:ext uri="{FF2B5EF4-FFF2-40B4-BE49-F238E27FC236}">
                  <a16:creationId xmlns:a16="http://schemas.microsoft.com/office/drawing/2014/main" id="{ADF34DC6-B348-43B3-A58D-59BEF752D813}"/>
                </a:ext>
              </a:extLst>
            </p:cNvPr>
            <p:cNvSpPr txBox="1"/>
            <p:nvPr/>
          </p:nvSpPr>
          <p:spPr>
            <a:xfrm>
              <a:off x="955744" y="4568222"/>
              <a:ext cx="769763" cy="1154162"/>
            </a:xfrm>
            <a:prstGeom prst="rect">
              <a:avLst/>
            </a:prstGeom>
            <a:noFill/>
          </p:spPr>
          <p:txBody>
            <a:bodyPr wrap="none" rtlCol="0" anchor="ctr">
              <a:spAutoFit/>
            </a:bodyPr>
            <a:lstStyle/>
            <a:p>
              <a:pPr algn="r"/>
              <a:r>
                <a:rPr lang="en-US" sz="6900" b="1" dirty="0">
                  <a:solidFill>
                    <a:schemeClr val="accent4">
                      <a:lumMod val="50000"/>
                    </a:schemeClr>
                  </a:solidFill>
                  <a:latin typeface="Poppins SemiBold" pitchFamily="2" charset="77"/>
                  <a:ea typeface="League Spartan" charset="0"/>
                  <a:cs typeface="Poppins SemiBold" pitchFamily="2" charset="77"/>
                </a:rPr>
                <a:t>4</a:t>
              </a:r>
            </a:p>
          </p:txBody>
        </p:sp>
        <p:sp>
          <p:nvSpPr>
            <p:cNvPr id="29" name="Subtitle 2">
              <a:extLst>
                <a:ext uri="{FF2B5EF4-FFF2-40B4-BE49-F238E27FC236}">
                  <a16:creationId xmlns:a16="http://schemas.microsoft.com/office/drawing/2014/main" id="{100BD07C-5F6D-496F-B6C6-97C6D42CB4DD}"/>
                </a:ext>
              </a:extLst>
            </p:cNvPr>
            <p:cNvSpPr txBox="1">
              <a:spLocks/>
            </p:cNvSpPr>
            <p:nvPr/>
          </p:nvSpPr>
          <p:spPr>
            <a:xfrm>
              <a:off x="1813543" y="4695930"/>
              <a:ext cx="2235452"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RECLAMOS</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a:t>
              </a:r>
              <a:r>
                <a:rPr lang="es-CO" sz="1600" b="1" kern="0" dirty="0" smtClean="0">
                  <a:solidFill>
                    <a:schemeClr val="tx1"/>
                  </a:solidFill>
                  <a:latin typeface="Calibri"/>
                  <a:ea typeface="Calibri"/>
                  <a:cs typeface="Calibri"/>
                  <a:sym typeface="Calibri"/>
                </a:rPr>
                <a:t>8</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9%</a:t>
              </a:r>
              <a:endParaRPr lang="es-CO" sz="1600" b="1" kern="0" dirty="0">
                <a:solidFill>
                  <a:schemeClr val="tx1"/>
                </a:solidFill>
                <a:latin typeface="Calibri"/>
                <a:ea typeface="Calibri"/>
                <a:cs typeface="Calibri"/>
                <a:sym typeface="Calibri"/>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2" name="Grupo 31"/>
          <p:cNvGrpSpPr/>
          <p:nvPr/>
        </p:nvGrpSpPr>
        <p:grpSpPr>
          <a:xfrm>
            <a:off x="3886687" y="3032955"/>
            <a:ext cx="3132458" cy="1716762"/>
            <a:chOff x="4335949" y="4448511"/>
            <a:chExt cx="3132458" cy="1716762"/>
          </a:xfrm>
        </p:grpSpPr>
        <p:sp>
          <p:nvSpPr>
            <p:cNvPr id="12" name="Freeform 16">
              <a:extLst>
                <a:ext uri="{FF2B5EF4-FFF2-40B4-BE49-F238E27FC236}">
                  <a16:creationId xmlns:a16="http://schemas.microsoft.com/office/drawing/2014/main" id="{CD1CF841-6204-43DD-9919-89156C7F93A5}"/>
                </a:ext>
              </a:extLst>
            </p:cNvPr>
            <p:cNvSpPr>
              <a:spLocks noChangeArrowheads="1"/>
            </p:cNvSpPr>
            <p:nvPr/>
          </p:nvSpPr>
          <p:spPr bwMode="auto">
            <a:xfrm>
              <a:off x="5046429" y="4448511"/>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3" name="Freeform 18">
              <a:extLst>
                <a:ext uri="{FF2B5EF4-FFF2-40B4-BE49-F238E27FC236}">
                  <a16:creationId xmlns:a16="http://schemas.microsoft.com/office/drawing/2014/main" id="{6D3F9F80-C3B2-4D13-9DDE-23F1EA751D56}"/>
                </a:ext>
              </a:extLst>
            </p:cNvPr>
            <p:cNvSpPr>
              <a:spLocks noChangeArrowheads="1"/>
            </p:cNvSpPr>
            <p:nvPr/>
          </p:nvSpPr>
          <p:spPr bwMode="auto">
            <a:xfrm>
              <a:off x="4335949" y="4725443"/>
              <a:ext cx="830548" cy="1105952"/>
            </a:xfrm>
            <a:custGeom>
              <a:avLst/>
              <a:gdLst>
                <a:gd name="T0" fmla="*/ 1686 w 1687"/>
                <a:gd name="T1" fmla="*/ 2094 h 2247"/>
                <a:gd name="T2" fmla="*/ 1686 w 1687"/>
                <a:gd name="T3" fmla="*/ 2094 h 2247"/>
                <a:gd name="T4" fmla="*/ 1123 w 1687"/>
                <a:gd name="T5" fmla="*/ 2246 h 2247"/>
                <a:gd name="T6" fmla="*/ 1123 w 1687"/>
                <a:gd name="T7" fmla="*/ 2246 h 2247"/>
                <a:gd name="T8" fmla="*/ 0 w 1687"/>
                <a:gd name="T9" fmla="*/ 1123 h 2247"/>
                <a:gd name="T10" fmla="*/ 0 w 1687"/>
                <a:gd name="T11" fmla="*/ 1123 h 2247"/>
                <a:gd name="T12" fmla="*/ 1123 w 1687"/>
                <a:gd name="T13" fmla="*/ 0 h 2247"/>
                <a:gd name="T14" fmla="*/ 1123 w 1687"/>
                <a:gd name="T15" fmla="*/ 0 h 2247"/>
                <a:gd name="T16" fmla="*/ 1686 w 1687"/>
                <a:gd name="T17" fmla="*/ 151 h 2247"/>
                <a:gd name="T18" fmla="*/ 1686 w 1687"/>
                <a:gd name="T19" fmla="*/ 2094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7" h="2247">
                  <a:moveTo>
                    <a:pt x="1686" y="2094"/>
                  </a:moveTo>
                  <a:lnTo>
                    <a:pt x="1686" y="2094"/>
                  </a:lnTo>
                  <a:cubicBezTo>
                    <a:pt x="1522" y="2188"/>
                    <a:pt x="1325" y="2246"/>
                    <a:pt x="1123" y="2246"/>
                  </a:cubicBezTo>
                  <a:lnTo>
                    <a:pt x="1123" y="2246"/>
                  </a:lnTo>
                  <a:cubicBezTo>
                    <a:pt x="503" y="2246"/>
                    <a:pt x="0" y="1743"/>
                    <a:pt x="0" y="1123"/>
                  </a:cubicBezTo>
                  <a:lnTo>
                    <a:pt x="0" y="1123"/>
                  </a:lnTo>
                  <a:cubicBezTo>
                    <a:pt x="0" y="503"/>
                    <a:pt x="503" y="0"/>
                    <a:pt x="1123" y="0"/>
                  </a:cubicBezTo>
                  <a:lnTo>
                    <a:pt x="1123" y="0"/>
                  </a:lnTo>
                  <a:cubicBezTo>
                    <a:pt x="1328" y="0"/>
                    <a:pt x="1521" y="55"/>
                    <a:pt x="1686" y="151"/>
                  </a:cubicBezTo>
                  <a:lnTo>
                    <a:pt x="1686" y="2094"/>
                  </a:lnTo>
                </a:path>
              </a:pathLst>
            </a:custGeom>
            <a:solidFill>
              <a:schemeClr val="accent5"/>
            </a:solidFill>
            <a:ln>
              <a:noFill/>
            </a:ln>
            <a:effectLst/>
          </p:spPr>
          <p:txBody>
            <a:bodyPr wrap="none" anchor="ctr"/>
            <a:lstStyle/>
            <a:p>
              <a:endParaRPr lang="en-US" sz="3266" dirty="0">
                <a:latin typeface="Open Sans Light" panose="020B0306030504020204" pitchFamily="34" charset="0"/>
              </a:endParaRPr>
            </a:p>
          </p:txBody>
        </p:sp>
        <p:sp>
          <p:nvSpPr>
            <p:cNvPr id="19" name="TextBox 22">
              <a:extLst>
                <a:ext uri="{FF2B5EF4-FFF2-40B4-BE49-F238E27FC236}">
                  <a16:creationId xmlns:a16="http://schemas.microsoft.com/office/drawing/2014/main" id="{82287C18-F7CC-43B1-AE12-8B04FD860A8B}"/>
                </a:ext>
              </a:extLst>
            </p:cNvPr>
            <p:cNvSpPr txBox="1"/>
            <p:nvPr/>
          </p:nvSpPr>
          <p:spPr>
            <a:xfrm>
              <a:off x="4355571" y="4729811"/>
              <a:ext cx="753732" cy="1154162"/>
            </a:xfrm>
            <a:prstGeom prst="rect">
              <a:avLst/>
            </a:prstGeom>
            <a:noFill/>
          </p:spPr>
          <p:txBody>
            <a:bodyPr wrap="none" rtlCol="0" anchor="ctr">
              <a:spAutoFit/>
            </a:bodyPr>
            <a:lstStyle/>
            <a:p>
              <a:pPr algn="r"/>
              <a:r>
                <a:rPr lang="en-US" sz="6900" b="1" dirty="0">
                  <a:solidFill>
                    <a:schemeClr val="accent5">
                      <a:lumMod val="50000"/>
                    </a:schemeClr>
                  </a:solidFill>
                  <a:latin typeface="Poppins SemiBold" pitchFamily="2" charset="77"/>
                  <a:ea typeface="League Spartan" charset="0"/>
                  <a:cs typeface="Poppins SemiBold" pitchFamily="2" charset="77"/>
                </a:rPr>
                <a:t>5</a:t>
              </a:r>
            </a:p>
          </p:txBody>
        </p:sp>
        <p:sp>
          <p:nvSpPr>
            <p:cNvPr id="31" name="Subtitle 2">
              <a:extLst>
                <a:ext uri="{FF2B5EF4-FFF2-40B4-BE49-F238E27FC236}">
                  <a16:creationId xmlns:a16="http://schemas.microsoft.com/office/drawing/2014/main" id="{0C03989B-C1DB-4F9F-983A-B4F94031C634}"/>
                </a:ext>
              </a:extLst>
            </p:cNvPr>
            <p:cNvSpPr txBox="1">
              <a:spLocks/>
            </p:cNvSpPr>
            <p:nvPr/>
          </p:nvSpPr>
          <p:spPr>
            <a:xfrm>
              <a:off x="5290914" y="4914081"/>
              <a:ext cx="2177493"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SUGERENCIAS </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a:t>
              </a:r>
              <a:r>
                <a:rPr lang="es-ES" sz="1600" b="1" kern="0" dirty="0" smtClean="0">
                  <a:solidFill>
                    <a:schemeClr val="tx1"/>
                  </a:solidFill>
                  <a:latin typeface="Calibri"/>
                  <a:ea typeface="Calibri"/>
                  <a:cs typeface="Calibri"/>
                  <a:sym typeface="Calibri"/>
                </a:rPr>
                <a:t>      0</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0</a:t>
              </a:r>
              <a:r>
                <a:rPr lang="es-ES"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ES"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4" name="Grupo 33"/>
          <p:cNvGrpSpPr/>
          <p:nvPr/>
        </p:nvGrpSpPr>
        <p:grpSpPr>
          <a:xfrm>
            <a:off x="7466283" y="3065083"/>
            <a:ext cx="3037192" cy="1716762"/>
            <a:chOff x="8025767" y="4253200"/>
            <a:chExt cx="3037192" cy="1716762"/>
          </a:xfrm>
        </p:grpSpPr>
        <p:sp>
          <p:nvSpPr>
            <p:cNvPr id="8"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9"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21" name="TextBox 24">
              <a:extLst>
                <a:ext uri="{FF2B5EF4-FFF2-40B4-BE49-F238E27FC236}">
                  <a16:creationId xmlns:a16="http://schemas.microsoft.com/office/drawing/2014/main" id="{D827597E-539D-43D6-96C4-34833E50796A}"/>
                </a:ext>
              </a:extLst>
            </p:cNvPr>
            <p:cNvSpPr txBox="1"/>
            <p:nvPr/>
          </p:nvSpPr>
          <p:spPr>
            <a:xfrm>
              <a:off x="8025767" y="4479921"/>
              <a:ext cx="750526"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6</a:t>
              </a:r>
            </a:p>
          </p:txBody>
        </p:sp>
        <p:sp>
          <p:nvSpPr>
            <p:cNvPr id="33" name="Subtitle 2">
              <a:extLst>
                <a:ext uri="{FF2B5EF4-FFF2-40B4-BE49-F238E27FC236}">
                  <a16:creationId xmlns:a16="http://schemas.microsoft.com/office/drawing/2014/main" id="{52B44FB7-F1BE-41D9-B389-B34CBDA72644}"/>
                </a:ext>
              </a:extLst>
            </p:cNvPr>
            <p:cNvSpPr txBox="1">
              <a:spLocks/>
            </p:cNvSpPr>
            <p:nvPr/>
          </p:nvSpPr>
          <p:spPr>
            <a:xfrm>
              <a:off x="8931178" y="4721675"/>
              <a:ext cx="1854658"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DENUNCIAS</a:t>
              </a: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0</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0</a:t>
              </a:r>
              <a:r>
                <a:rPr lang="es-CO"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5" name="Grupo 34"/>
          <p:cNvGrpSpPr/>
          <p:nvPr/>
        </p:nvGrpSpPr>
        <p:grpSpPr>
          <a:xfrm>
            <a:off x="746181" y="4781845"/>
            <a:ext cx="2955765" cy="1547497"/>
            <a:chOff x="8107194" y="4253200"/>
            <a:chExt cx="2955765" cy="1716762"/>
          </a:xfrm>
        </p:grpSpPr>
        <p:sp>
          <p:nvSpPr>
            <p:cNvPr id="36"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7"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38" name="TextBox 24">
              <a:extLst>
                <a:ext uri="{FF2B5EF4-FFF2-40B4-BE49-F238E27FC236}">
                  <a16:creationId xmlns:a16="http://schemas.microsoft.com/office/drawing/2014/main" id="{D827597E-539D-43D6-96C4-34833E50796A}"/>
                </a:ext>
              </a:extLst>
            </p:cNvPr>
            <p:cNvSpPr txBox="1"/>
            <p:nvPr/>
          </p:nvSpPr>
          <p:spPr>
            <a:xfrm>
              <a:off x="8107519" y="4479921"/>
              <a:ext cx="668774"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7</a:t>
              </a:r>
            </a:p>
          </p:txBody>
        </p:sp>
        <p:sp>
          <p:nvSpPr>
            <p:cNvPr id="39" name="Subtitle 2">
              <a:extLst>
                <a:ext uri="{FF2B5EF4-FFF2-40B4-BE49-F238E27FC236}">
                  <a16:creationId xmlns:a16="http://schemas.microsoft.com/office/drawing/2014/main" id="{52B44FB7-F1BE-41D9-B389-B34CBDA72644}"/>
                </a:ext>
              </a:extLst>
            </p:cNvPr>
            <p:cNvSpPr txBox="1">
              <a:spLocks/>
            </p:cNvSpPr>
            <p:nvPr/>
          </p:nvSpPr>
          <p:spPr>
            <a:xfrm>
              <a:off x="8931178" y="4721674"/>
              <a:ext cx="1854658" cy="7887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OTRO</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dirty="0" smtClean="0">
                  <a:solidFill>
                    <a:srgbClr val="000000"/>
                  </a:solidFill>
                  <a:latin typeface="Calibri" panose="020F0502020204030204" pitchFamily="34" charset="0"/>
                </a:rPr>
                <a:t>25</a:t>
              </a:r>
              <a:r>
                <a:rPr lang="es-CO" sz="1600" b="1" dirty="0" smtClean="0"/>
                <a:t> </a:t>
              </a:r>
              <a:endParaRPr lang="es-CO" sz="1600" b="1" dirty="0" smtClean="0"/>
            </a:p>
            <a:p>
              <a:pPr lvl="0" defTabSz="914400">
                <a:lnSpc>
                  <a:spcPct val="90000"/>
                </a:lnSpc>
                <a:spcBef>
                  <a:spcPts val="0"/>
                </a:spcBef>
                <a:buClrTx/>
                <a:defRPr/>
              </a:pPr>
              <a:r>
                <a:rPr lang="es-CO" sz="1600" b="1" dirty="0" smtClean="0">
                  <a:solidFill>
                    <a:srgbClr val="000000"/>
                  </a:solidFill>
                  <a:latin typeface="Arial" panose="020B0604020202020204" pitchFamily="34" charset="0"/>
                </a:rPr>
                <a:t>   </a:t>
              </a:r>
              <a:r>
                <a:rPr lang="es-CO" sz="1600" b="1" dirty="0" smtClean="0">
                  <a:solidFill>
                    <a:srgbClr val="000000"/>
                  </a:solidFill>
                  <a:latin typeface="Arial" panose="020B0604020202020204" pitchFamily="34" charset="0"/>
                </a:rPr>
                <a:t>27%</a:t>
              </a:r>
              <a:r>
                <a:rPr lang="es-CO" sz="1600" b="1" dirty="0" smtClean="0"/>
                <a:t>  </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pic>
        <p:nvPicPr>
          <p:cNvPr id="15" name="Imagen 14"/>
          <p:cNvPicPr>
            <a:picLocks noChangeAspect="1"/>
          </p:cNvPicPr>
          <p:nvPr/>
        </p:nvPicPr>
        <p:blipFill>
          <a:blip r:embed="rId2"/>
          <a:stretch>
            <a:fillRect/>
          </a:stretch>
        </p:blipFill>
        <p:spPr>
          <a:xfrm>
            <a:off x="5398133" y="4928136"/>
            <a:ext cx="1621012" cy="1484550"/>
          </a:xfrm>
          <a:prstGeom prst="rect">
            <a:avLst/>
          </a:prstGeom>
        </p:spPr>
      </p:pic>
    </p:spTree>
    <p:extLst>
      <p:ext uri="{BB962C8B-B14F-4D97-AF65-F5344CB8AC3E}">
        <p14:creationId xmlns:p14="http://schemas.microsoft.com/office/powerpoint/2010/main" val="270435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1346347090"/>
              </p:ext>
            </p:extLst>
          </p:nvPr>
        </p:nvGraphicFramePr>
        <p:xfrm>
          <a:off x="2504468" y="250161"/>
          <a:ext cx="6734176" cy="260032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036319" y="2568533"/>
            <a:ext cx="10094423" cy="3293209"/>
          </a:xfrm>
          <a:prstGeom prst="rect">
            <a:avLst/>
          </a:prstGeom>
        </p:spPr>
        <p:txBody>
          <a:bodyPr wrap="square">
            <a:spAutoFit/>
          </a:bodyPr>
          <a:lstStyle/>
          <a:p>
            <a:pPr lvl="0" algn="just"/>
            <a:r>
              <a:rPr lang="es-CO" sz="1600" dirty="0"/>
              <a:t>El análisis de las PQRS muestra lo siguiente:</a:t>
            </a:r>
          </a:p>
          <a:p>
            <a:pPr lvl="0" algn="just"/>
            <a:endParaRPr lang="es-CO" sz="1600" dirty="0"/>
          </a:p>
          <a:p>
            <a:pPr lvl="0" algn="just">
              <a:buFont typeface="Arial" panose="020B0604020202020204" pitchFamily="34" charset="0"/>
              <a:buChar char="•"/>
            </a:pPr>
            <a:r>
              <a:rPr lang="es-CO" sz="1600" dirty="0" smtClean="0"/>
              <a:t>43% </a:t>
            </a:r>
            <a:r>
              <a:rPr lang="es-CO" sz="1600" dirty="0"/>
              <a:t>corresponden a peticiones de interés particular, enfocadas en necesidades individuales como homologaciones o transferencias.</a:t>
            </a:r>
          </a:p>
          <a:p>
            <a:pPr lvl="0" algn="just">
              <a:buFont typeface="Arial" panose="020B0604020202020204" pitchFamily="34" charset="0"/>
              <a:buChar char="•"/>
            </a:pPr>
            <a:r>
              <a:rPr lang="es-CO" sz="1600" dirty="0" smtClean="0"/>
              <a:t>22% </a:t>
            </a:r>
            <a:r>
              <a:rPr lang="es-CO" sz="1600" dirty="0"/>
              <a:t>son peticiones de información, solicitando detalles o documentos específicos.</a:t>
            </a:r>
          </a:p>
          <a:p>
            <a:pPr lvl="0" algn="just">
              <a:buFont typeface="Arial" panose="020B0604020202020204" pitchFamily="34" charset="0"/>
              <a:buChar char="•"/>
            </a:pPr>
            <a:r>
              <a:rPr lang="es-CO" sz="1600" dirty="0"/>
              <a:t>No se reportaron casos en las categorías de quejas, sugerencias ni denuncias.</a:t>
            </a:r>
          </a:p>
          <a:p>
            <a:pPr lvl="0" algn="just">
              <a:buFont typeface="Arial" panose="020B0604020202020204" pitchFamily="34" charset="0"/>
              <a:buChar char="•"/>
            </a:pPr>
            <a:r>
              <a:rPr lang="es-CO" sz="1600" dirty="0" smtClean="0"/>
              <a:t>9% </a:t>
            </a:r>
            <a:r>
              <a:rPr lang="es-CO" sz="1600" dirty="0"/>
              <a:t>son reclamaciones, a las calificaciones preliminares sobre las pruebas escritas y calificación de las hojas de vida Convocatoria  para selección y vinculación de docentes ocasionales para la vigencia académica </a:t>
            </a:r>
            <a:r>
              <a:rPr lang="es-CO" sz="1600" dirty="0" smtClean="0"/>
              <a:t>2025. </a:t>
            </a:r>
            <a:r>
              <a:rPr lang="es-CO" sz="1600" dirty="0"/>
              <a:t>Según Resolución No. 0781/2024</a:t>
            </a:r>
          </a:p>
          <a:p>
            <a:pPr lvl="0" algn="just">
              <a:buFont typeface="Arial" panose="020B0604020202020204" pitchFamily="34" charset="0"/>
              <a:buChar char="•"/>
            </a:pPr>
            <a:r>
              <a:rPr lang="es-CO" sz="1600" dirty="0" smtClean="0"/>
              <a:t>27</a:t>
            </a:r>
            <a:r>
              <a:rPr lang="es-CO" sz="1600" dirty="0"/>
              <a:t>% abarcan otros temas diversos, como capacitaciones, portafolios o invitaciones.</a:t>
            </a:r>
          </a:p>
          <a:p>
            <a:pPr lvl="0" algn="just"/>
            <a:endParaRPr lang="es-CO" sz="1600" dirty="0"/>
          </a:p>
          <a:p>
            <a:pPr lvl="0" algn="just"/>
            <a:r>
              <a:rPr lang="es-CO" sz="1600" dirty="0"/>
              <a:t>En general, las solicitudes priorizan información y necesidades personales, con una mínima incidencia en quejas o denuncias.</a:t>
            </a:r>
            <a:endParaRPr lang="es-CO" sz="1600" dirty="0"/>
          </a:p>
        </p:txBody>
      </p:sp>
    </p:spTree>
    <p:extLst>
      <p:ext uri="{BB962C8B-B14F-4D97-AF65-F5344CB8AC3E}">
        <p14:creationId xmlns:p14="http://schemas.microsoft.com/office/powerpoint/2010/main" val="13351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9711" y="169662"/>
            <a:ext cx="2985113" cy="984885"/>
          </a:xfrm>
          <a:prstGeom prst="rect">
            <a:avLst/>
          </a:prstGeom>
        </p:spPr>
        <p:txBody>
          <a:bodyPr wrap="none">
            <a:spAutoFit/>
          </a:bodyPr>
          <a:lstStyle/>
          <a:p>
            <a:r>
              <a:rPr lang="pt-BR" sz="5800" dirty="0">
                <a:latin typeface="MyriadPro-Regular" panose="020B0503030403020204" pitchFamily="34" charset="0"/>
              </a:rPr>
              <a:t>P Q R S D</a:t>
            </a:r>
            <a:endParaRPr lang="es-CO" dirty="0"/>
          </a:p>
        </p:txBody>
      </p:sp>
      <p:sp>
        <p:nvSpPr>
          <p:cNvPr id="3" name="Rectángulo 2"/>
          <p:cNvSpPr/>
          <p:nvPr/>
        </p:nvSpPr>
        <p:spPr>
          <a:xfrm>
            <a:off x="3695897" y="510361"/>
            <a:ext cx="5473041" cy="353943"/>
          </a:xfrm>
          <a:prstGeom prst="rect">
            <a:avLst/>
          </a:prstGeom>
        </p:spPr>
        <p:txBody>
          <a:bodyPr wrap="square">
            <a:spAutoFit/>
          </a:bodyPr>
          <a:lstStyle/>
          <a:p>
            <a:r>
              <a:rPr lang="es-CO" sz="1700" dirty="0">
                <a:latin typeface="MyriadPro-Regular" panose="020B0503030403020204" pitchFamily="34" charset="0"/>
              </a:rPr>
              <a:t>asignadas a </a:t>
            </a:r>
            <a:r>
              <a:rPr lang="es-CO" sz="1700" dirty="0" smtClean="0">
                <a:latin typeface="MyriadPro-Regular" panose="020B0503030403020204" pitchFamily="34" charset="0"/>
              </a:rPr>
              <a:t>dependencias y </a:t>
            </a:r>
            <a:r>
              <a:rPr lang="es-CO" sz="1700" dirty="0">
                <a:latin typeface="MyriadPro-Regular" panose="020B0503030403020204" pitchFamily="34" charset="0"/>
              </a:rPr>
              <a:t>grupos internos </a:t>
            </a:r>
            <a:r>
              <a:rPr lang="es-CO" sz="1700" dirty="0" smtClean="0">
                <a:latin typeface="MyriadPro-Regular" panose="020B0503030403020204" pitchFamily="34" charset="0"/>
              </a:rPr>
              <a:t>de trabajo</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1501311659"/>
              </p:ext>
            </p:extLst>
          </p:nvPr>
        </p:nvGraphicFramePr>
        <p:xfrm>
          <a:off x="605790" y="896010"/>
          <a:ext cx="5676899" cy="3202305"/>
        </p:xfrm>
        <a:graphic>
          <a:graphicData uri="http://schemas.openxmlformats.org/drawingml/2006/table">
            <a:tbl>
              <a:tblPr/>
              <a:tblGrid>
                <a:gridCol w="330015">
                  <a:extLst>
                    <a:ext uri="{9D8B030D-6E8A-4147-A177-3AD203B41FA5}">
                      <a16:colId xmlns:a16="http://schemas.microsoft.com/office/drawing/2014/main" val="1438135155"/>
                    </a:ext>
                  </a:extLst>
                </a:gridCol>
                <a:gridCol w="1942014">
                  <a:extLst>
                    <a:ext uri="{9D8B030D-6E8A-4147-A177-3AD203B41FA5}">
                      <a16:colId xmlns:a16="http://schemas.microsoft.com/office/drawing/2014/main" val="1086322434"/>
                    </a:ext>
                  </a:extLst>
                </a:gridCol>
                <a:gridCol w="863117">
                  <a:extLst>
                    <a:ext uri="{9D8B030D-6E8A-4147-A177-3AD203B41FA5}">
                      <a16:colId xmlns:a16="http://schemas.microsoft.com/office/drawing/2014/main" val="2641019651"/>
                    </a:ext>
                  </a:extLst>
                </a:gridCol>
                <a:gridCol w="875810">
                  <a:extLst>
                    <a:ext uri="{9D8B030D-6E8A-4147-A177-3AD203B41FA5}">
                      <a16:colId xmlns:a16="http://schemas.microsoft.com/office/drawing/2014/main" val="3422710566"/>
                    </a:ext>
                  </a:extLst>
                </a:gridCol>
                <a:gridCol w="875810">
                  <a:extLst>
                    <a:ext uri="{9D8B030D-6E8A-4147-A177-3AD203B41FA5}">
                      <a16:colId xmlns:a16="http://schemas.microsoft.com/office/drawing/2014/main" val="311961106"/>
                    </a:ext>
                  </a:extLst>
                </a:gridCol>
                <a:gridCol w="790133">
                  <a:extLst>
                    <a:ext uri="{9D8B030D-6E8A-4147-A177-3AD203B41FA5}">
                      <a16:colId xmlns:a16="http://schemas.microsoft.com/office/drawing/2014/main" val="2469122950"/>
                    </a:ext>
                  </a:extLst>
                </a:gridCol>
              </a:tblGrid>
              <a:tr h="190500">
                <a:tc>
                  <a:txBody>
                    <a:bodyPr/>
                    <a:lstStyle/>
                    <a:p>
                      <a:pPr algn="l" fontAlgn="b"/>
                      <a:r>
                        <a:rPr lang="es-CO" sz="11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DEPENDENCIA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RECIBIDAS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ATENDIDAS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SIN ATENDER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172867660"/>
                  </a:ext>
                </a:extLst>
              </a:tr>
              <a:tr h="190500">
                <a:tc>
                  <a:txBody>
                    <a:bodyPr/>
                    <a:lstStyle/>
                    <a:p>
                      <a:pPr algn="ct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ATENCION AL USUARIO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73101749"/>
                  </a:ext>
                </a:extLst>
              </a:tr>
              <a:tr h="190500">
                <a:tc>
                  <a:txBody>
                    <a:bodyPr/>
                    <a:lstStyle/>
                    <a:p>
                      <a:pPr algn="ct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CONTRATACION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85380750"/>
                  </a:ext>
                </a:extLst>
              </a:tr>
              <a:tr h="190500">
                <a:tc>
                  <a:txBody>
                    <a:bodyPr/>
                    <a:lstStyle/>
                    <a:p>
                      <a:pPr algn="ct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JURIDICA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79105211"/>
                  </a:ext>
                </a:extLst>
              </a:tr>
              <a:tr h="190500">
                <a:tc>
                  <a:txBody>
                    <a:bodyPr/>
                    <a:lstStyle/>
                    <a:p>
                      <a:pPr algn="ct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RECTORIA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85531105"/>
                  </a:ext>
                </a:extLst>
              </a:tr>
              <a:tr h="190500">
                <a:tc>
                  <a:txBody>
                    <a:bodyPr/>
                    <a:lstStyle/>
                    <a:p>
                      <a:pPr algn="ct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REGISTRO Y CONTROL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37809840"/>
                  </a:ext>
                </a:extLst>
              </a:tr>
              <a:tr h="190500">
                <a:tc>
                  <a:txBody>
                    <a:bodyPr/>
                    <a:lstStyle/>
                    <a:p>
                      <a:pPr algn="ctr" fontAlgn="b"/>
                      <a:r>
                        <a:rPr lang="es-CO"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SALA DE DOCENTES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7373946"/>
                  </a:ext>
                </a:extLst>
              </a:tr>
              <a:tr h="190500">
                <a:tc>
                  <a:txBody>
                    <a:bodyPr/>
                    <a:lstStyle/>
                    <a:p>
                      <a:pPr algn="ct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TALENTO HUMANO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31367106"/>
                  </a:ext>
                </a:extLst>
              </a:tr>
              <a:tr h="190500">
                <a:tc>
                  <a:txBody>
                    <a:bodyPr/>
                    <a:lstStyle/>
                    <a:p>
                      <a:pPr algn="ctr" fontAlgn="b"/>
                      <a:r>
                        <a:rPr lang="es-CO"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FINANCIERA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4716679"/>
                  </a:ext>
                </a:extLst>
              </a:tr>
              <a:tr h="190500">
                <a:tc>
                  <a:txBody>
                    <a:bodyPr/>
                    <a:lstStyle/>
                    <a:p>
                      <a:pPr algn="ctr" fontAlgn="b"/>
                      <a:r>
                        <a:rPr lang="es-CO"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BIBLIOTECA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05916701"/>
                  </a:ext>
                </a:extLst>
              </a:tr>
              <a:tr h="190500">
                <a:tc>
                  <a:txBody>
                    <a:bodyPr/>
                    <a:lstStyle/>
                    <a:p>
                      <a:pPr algn="ctr" fontAlgn="b"/>
                      <a:r>
                        <a:rPr lang="es-CO"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B. UNIVERSITARIO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58563395"/>
                  </a:ext>
                </a:extLst>
              </a:tr>
              <a:tr h="190500">
                <a:tc>
                  <a:txBody>
                    <a:bodyPr/>
                    <a:lstStyle/>
                    <a:p>
                      <a:pPr algn="ctr" fontAlgn="b"/>
                      <a:r>
                        <a:rPr lang="es-CO"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CIECYT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23825413"/>
                  </a:ext>
                </a:extLst>
              </a:tr>
              <a:tr h="190500">
                <a:tc>
                  <a:txBody>
                    <a:bodyPr/>
                    <a:lstStyle/>
                    <a:p>
                      <a:pPr algn="ctr" fontAlgn="b"/>
                      <a:r>
                        <a:rPr lang="es-CO"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CONSEJO ACADEMICO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13418610"/>
                  </a:ext>
                </a:extLst>
              </a:tr>
              <a:tr h="190500">
                <a:tc>
                  <a:txBody>
                    <a:bodyPr/>
                    <a:lstStyle/>
                    <a:p>
                      <a:pPr algn="ctr" fontAlgn="b"/>
                      <a:r>
                        <a:rPr lang="es-CO"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VICERRECTORIA ACADEMICA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8851463"/>
                  </a:ext>
                </a:extLst>
              </a:tr>
              <a:tr h="190500">
                <a:tc>
                  <a:txBody>
                    <a:bodyPr/>
                    <a:lstStyle/>
                    <a:p>
                      <a:pPr algn="ctr" fontAlgn="b"/>
                      <a:r>
                        <a:rPr lang="es-CO" sz="11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VICERRECTORIA ADMINISTRATIVA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88329366"/>
                  </a:ext>
                </a:extLst>
              </a:tr>
              <a:tr h="190500">
                <a:tc gridSpan="2">
                  <a:txBody>
                    <a:bodyPr/>
                    <a:lstStyle/>
                    <a:p>
                      <a:pPr algn="ctr" fontAlgn="b"/>
                      <a:r>
                        <a:rPr lang="es-CO" sz="11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a:txBody>
                    <a:bodyPr/>
                    <a:lstStyle/>
                    <a:p>
                      <a:pPr algn="r" fontAlgn="b"/>
                      <a:r>
                        <a:rPr lang="es-CO" sz="1100" b="1" i="0" u="none" strike="noStrike">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1"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1"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dirty="0">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72865289"/>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634519184"/>
              </p:ext>
            </p:extLst>
          </p:nvPr>
        </p:nvGraphicFramePr>
        <p:xfrm>
          <a:off x="6432417" y="896010"/>
          <a:ext cx="4519613" cy="318611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537556" y="4130021"/>
            <a:ext cx="10618124" cy="2031325"/>
          </a:xfrm>
          <a:prstGeom prst="rect">
            <a:avLst/>
          </a:prstGeom>
        </p:spPr>
        <p:txBody>
          <a:bodyPr wrap="square">
            <a:spAutoFit/>
          </a:bodyPr>
          <a:lstStyle/>
          <a:p>
            <a:pPr algn="just"/>
            <a:r>
              <a:rPr lang="es-CO" dirty="0"/>
              <a:t>El reporte detalla la cantidad de solicitudes gestionadas por cada dependencia, incluyendo las atendidas y pendientes, con un índice de respuesta del </a:t>
            </a:r>
            <a:r>
              <a:rPr lang="es-CO" dirty="0" smtClean="0"/>
              <a:t>79%.</a:t>
            </a:r>
            <a:endParaRPr lang="es-CO" dirty="0"/>
          </a:p>
          <a:p>
            <a:pPr algn="just"/>
            <a:endParaRPr lang="es-CO" dirty="0"/>
          </a:p>
          <a:p>
            <a:pPr algn="just"/>
            <a:r>
              <a:rPr lang="es-CO" dirty="0"/>
              <a:t>En general, los resultados evidencian una gestión efectiva de las PQRSD, aunque también resaltan oportunidades de mejora para optimizar la eficiencia del servicio y elevar la satisfacción de los usuarios.</a:t>
            </a:r>
          </a:p>
          <a:p>
            <a:pPr algn="just"/>
            <a:endParaRPr lang="es-CO" dirty="0"/>
          </a:p>
          <a:p>
            <a:pPr algn="just"/>
            <a:r>
              <a:rPr lang="es-CO" dirty="0"/>
              <a:t>Lo anterior demuestra que la mayoría de las dependencias del Instituto demostraron un nivel de compromiso y eficiencia en la gestión de las PQRS. Sin embargo, es importante resaltan oportunidades de mejora para optimizar la eficiencia del servicio y elevar la satisfacción de los usuarios</a:t>
            </a:r>
          </a:p>
        </p:txBody>
      </p:sp>
    </p:spTree>
    <p:extLst>
      <p:ext uri="{BB962C8B-B14F-4D97-AF65-F5344CB8AC3E}">
        <p14:creationId xmlns:p14="http://schemas.microsoft.com/office/powerpoint/2010/main" val="130422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142008023"/>
              </p:ext>
            </p:extLst>
          </p:nvPr>
        </p:nvGraphicFramePr>
        <p:xfrm>
          <a:off x="719667" y="1876717"/>
          <a:ext cx="4681974" cy="2511112"/>
        </p:xfrm>
        <a:graphic>
          <a:graphicData uri="http://schemas.openxmlformats.org/drawingml/2006/table">
            <a:tbl>
              <a:tblPr firstRow="1" firstCol="1" bandRow="1"/>
              <a:tblGrid>
                <a:gridCol w="3260207">
                  <a:extLst>
                    <a:ext uri="{9D8B030D-6E8A-4147-A177-3AD203B41FA5}">
                      <a16:colId xmlns:a16="http://schemas.microsoft.com/office/drawing/2014/main" val="3684606340"/>
                    </a:ext>
                  </a:extLst>
                </a:gridCol>
                <a:gridCol w="1421767">
                  <a:extLst>
                    <a:ext uri="{9D8B030D-6E8A-4147-A177-3AD203B41FA5}">
                      <a16:colId xmlns:a16="http://schemas.microsoft.com/office/drawing/2014/main" val="1163970205"/>
                    </a:ext>
                  </a:extLst>
                </a:gridCol>
              </a:tblGrid>
              <a:tr h="201077">
                <a:tc gridSpan="2">
                  <a:txBody>
                    <a:bodyPr/>
                    <a:lstStyle/>
                    <a:p>
                      <a:pPr algn="ctr">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Tiempo promedio de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extLst>
                  <a:ext uri="{0D108BD9-81ED-4DB2-BD59-A6C34878D82A}">
                    <a16:rowId xmlns:a16="http://schemas.microsoft.com/office/drawing/2014/main" val="1161599291"/>
                  </a:ext>
                </a:extLst>
              </a:tr>
              <a:tr h="411459">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Tipos de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Días permitidos para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68204304"/>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EXPEDICIÓN COPIAS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021916"/>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TRASLADOS POR COMPETENCIA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3389599"/>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ENTES DE CONTROL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834370"/>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CONSULTAS DE INFORMACIÓN 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30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46525684"/>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QUEJAS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11729746"/>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RECLAMOS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63896998"/>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SUGERENCIAS Y FELICITACIONES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77743196"/>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DERECHOS DE PETICIÓN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4667172"/>
                  </a:ext>
                </a:extLst>
              </a:tr>
            </a:tbl>
          </a:graphicData>
        </a:graphic>
      </p:graphicFrame>
      <p:sp>
        <p:nvSpPr>
          <p:cNvPr id="7" name="Rectángulo 6"/>
          <p:cNvSpPr/>
          <p:nvPr/>
        </p:nvSpPr>
        <p:spPr>
          <a:xfrm>
            <a:off x="2274278" y="287955"/>
            <a:ext cx="6096000" cy="1077218"/>
          </a:xfrm>
          <a:prstGeom prst="rect">
            <a:avLst/>
          </a:prstGeom>
        </p:spPr>
        <p:txBody>
          <a:bodyPr>
            <a:spAutoFit/>
          </a:bodyPr>
          <a:lstStyle/>
          <a:p>
            <a:r>
              <a:rPr lang="es-CO" sz="3200" b="1" dirty="0">
                <a:solidFill>
                  <a:srgbClr val="1A3B8F"/>
                </a:solidFill>
                <a:latin typeface="Arial" panose="020B0604020202020204" pitchFamily="34" charset="0"/>
              </a:rPr>
              <a:t>Gestión de traslados y acceso a la Información </a:t>
            </a:r>
            <a:endParaRPr lang="es-CO" dirty="0"/>
          </a:p>
        </p:txBody>
      </p:sp>
      <p:sp>
        <p:nvSpPr>
          <p:cNvPr id="8" name="Rectángulo 7"/>
          <p:cNvSpPr/>
          <p:nvPr/>
        </p:nvSpPr>
        <p:spPr>
          <a:xfrm>
            <a:off x="5486400" y="1365173"/>
            <a:ext cx="6355542" cy="4832092"/>
          </a:xfrm>
          <a:prstGeom prst="rect">
            <a:avLst/>
          </a:prstGeom>
        </p:spPr>
        <p:txBody>
          <a:bodyPr wrap="square">
            <a:spAutoFit/>
          </a:bodyPr>
          <a:lstStyle/>
          <a:p>
            <a:pPr algn="just"/>
            <a:r>
              <a:rPr lang="es-CO" dirty="0"/>
              <a:t>En el Instituto Tecnológico del Putumayo, la gestión de traslados y el acceso a la información en el ámbito de las PQRS son pilares esenciales que aseguran tanto la satisfacción de los usuarios como el cumplimiento de las normativas correspondientes. Es crucial para la institución garantizar una respuesta oportuna y efectiva a las solicitudes de los usuarios, así como facilitar el acceso a la información necesaria para satisfacer sus necesidades y resolver sus </a:t>
            </a:r>
            <a:r>
              <a:rPr lang="es-CO" dirty="0" smtClean="0"/>
              <a:t>inquietudes.</a:t>
            </a:r>
            <a:r>
              <a:rPr lang="es-CO" dirty="0"/>
              <a:t> Durante el </a:t>
            </a:r>
            <a:r>
              <a:rPr lang="es-CO" dirty="0" smtClean="0"/>
              <a:t>mes de diciembre de </a:t>
            </a:r>
            <a:r>
              <a:rPr lang="es-CO" dirty="0" smtClean="0"/>
              <a:t>2024, </a:t>
            </a:r>
            <a:r>
              <a:rPr lang="es-CO" dirty="0" smtClean="0"/>
              <a:t>no </a:t>
            </a:r>
            <a:r>
              <a:rPr lang="es-CO" dirty="0"/>
              <a:t>se presento ningún evento donde se niegue el acceso a la información de la entidad. </a:t>
            </a:r>
          </a:p>
          <a:p>
            <a:pPr algn="just"/>
            <a:endParaRPr lang="es-CO" dirty="0" smtClean="0"/>
          </a:p>
          <a:p>
            <a:pPr algn="just"/>
            <a:r>
              <a:rPr lang="es-CO" dirty="0" smtClean="0"/>
              <a:t>Las </a:t>
            </a:r>
            <a:r>
              <a:rPr lang="es-CO" dirty="0"/>
              <a:t>reclamaciones </a:t>
            </a:r>
            <a:r>
              <a:rPr lang="es-CO" dirty="0" smtClean="0"/>
              <a:t>presentadas corresponden </a:t>
            </a:r>
            <a:r>
              <a:rPr lang="es-CO" dirty="0"/>
              <a:t>a la publicación de los resultados preliminares sobre las pruebas </a:t>
            </a:r>
            <a:r>
              <a:rPr lang="es-CO" dirty="0" smtClean="0"/>
              <a:t>escritas, </a:t>
            </a:r>
            <a:r>
              <a:rPr lang="es-CO" dirty="0"/>
              <a:t>calificación de las hojas de </a:t>
            </a:r>
            <a:r>
              <a:rPr lang="es-CO" dirty="0" smtClean="0"/>
              <a:t>vida de los </a:t>
            </a:r>
            <a:r>
              <a:rPr lang="es-CO" dirty="0"/>
              <a:t>aspirantes para selección </a:t>
            </a:r>
            <a:r>
              <a:rPr lang="es-CO" dirty="0" smtClean="0"/>
              <a:t>y vinculación </a:t>
            </a:r>
            <a:r>
              <a:rPr lang="es-CO" dirty="0"/>
              <a:t>de docentes ocasionales para la vigencia académica </a:t>
            </a:r>
            <a:r>
              <a:rPr lang="es-CO" dirty="0" smtClean="0"/>
              <a:t>2025. </a:t>
            </a:r>
            <a:r>
              <a:rPr lang="es-CO" dirty="0" smtClean="0"/>
              <a:t>Las cuales se trasladaron al Comité </a:t>
            </a:r>
            <a:r>
              <a:rPr lang="es-CO" dirty="0"/>
              <a:t>de Evaluación y Selección </a:t>
            </a:r>
            <a:r>
              <a:rPr lang="es-CO" dirty="0" smtClean="0"/>
              <a:t>quienes elaborarán </a:t>
            </a:r>
            <a:r>
              <a:rPr lang="es-CO" dirty="0"/>
              <a:t>y </a:t>
            </a:r>
            <a:r>
              <a:rPr lang="es-CO" dirty="0" smtClean="0"/>
              <a:t>publicarán </a:t>
            </a:r>
            <a:r>
              <a:rPr lang="es-CO" dirty="0"/>
              <a:t>la respuesta a las </a:t>
            </a:r>
            <a:r>
              <a:rPr lang="es-CO" dirty="0" smtClean="0"/>
              <a:t>reclamaciones, </a:t>
            </a:r>
            <a:r>
              <a:rPr lang="es-CO" dirty="0"/>
              <a:t>conforme a los criterios </a:t>
            </a:r>
            <a:r>
              <a:rPr lang="es-CO" dirty="0" smtClean="0"/>
              <a:t>de calificación </a:t>
            </a:r>
            <a:r>
              <a:rPr lang="es-CO" dirty="0"/>
              <a:t>establecidos en la convocatoria y demás actos del proceso de </a:t>
            </a:r>
            <a:r>
              <a:rPr lang="es-CO" dirty="0" smtClean="0"/>
              <a:t>selección. </a:t>
            </a:r>
            <a:r>
              <a:rPr lang="es-CO" dirty="0"/>
              <a:t>Esta situación refleja el compromiso del Instituto con la transparencia y la apertura en su gestión, así como su capacidad para cumplir con los requisitos normativos relacionados con el acceso a la información. </a:t>
            </a:r>
          </a:p>
          <a:p>
            <a:pPr algn="just"/>
            <a:endParaRPr lang="es-CO" dirty="0" smtClean="0"/>
          </a:p>
          <a:p>
            <a:pPr algn="just"/>
            <a:endParaRPr lang="es-CO" dirty="0"/>
          </a:p>
          <a:p>
            <a:pPr algn="just"/>
            <a:endParaRPr lang="es-CO" dirty="0"/>
          </a:p>
        </p:txBody>
      </p:sp>
    </p:spTree>
    <p:extLst>
      <p:ext uri="{BB962C8B-B14F-4D97-AF65-F5344CB8AC3E}">
        <p14:creationId xmlns:p14="http://schemas.microsoft.com/office/powerpoint/2010/main" val="8086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748" y="483661"/>
            <a:ext cx="3716082" cy="646331"/>
          </a:xfrm>
          <a:prstGeom prst="rect">
            <a:avLst/>
          </a:prstGeom>
        </p:spPr>
        <p:txBody>
          <a:bodyPr wrap="none">
            <a:spAutoFit/>
          </a:bodyPr>
          <a:lstStyle/>
          <a:p>
            <a:r>
              <a:rPr lang="es-CO" sz="3600" dirty="0">
                <a:latin typeface="MyriadPro-Regular" panose="020B0503030403020204" pitchFamily="34" charset="0"/>
              </a:rPr>
              <a:t>Recomendaciones</a:t>
            </a:r>
            <a:endParaRPr lang="es-CO" dirty="0"/>
          </a:p>
        </p:txBody>
      </p:sp>
      <p:pic>
        <p:nvPicPr>
          <p:cNvPr id="4" name="Imagen 3"/>
          <p:cNvPicPr>
            <a:picLocks noChangeAspect="1"/>
          </p:cNvPicPr>
          <p:nvPr/>
        </p:nvPicPr>
        <p:blipFill>
          <a:blip r:embed="rId2"/>
          <a:stretch>
            <a:fillRect/>
          </a:stretch>
        </p:blipFill>
        <p:spPr>
          <a:xfrm>
            <a:off x="5641328" y="1693538"/>
            <a:ext cx="5606439" cy="1978733"/>
          </a:xfrm>
          <a:prstGeom prst="rect">
            <a:avLst/>
          </a:prstGeom>
        </p:spPr>
      </p:pic>
      <p:sp>
        <p:nvSpPr>
          <p:cNvPr id="3" name="Rectángulo 2"/>
          <p:cNvSpPr/>
          <p:nvPr/>
        </p:nvSpPr>
        <p:spPr>
          <a:xfrm>
            <a:off x="6217264" y="2049031"/>
            <a:ext cx="4299602" cy="954107"/>
          </a:xfrm>
          <a:prstGeom prst="rect">
            <a:avLst/>
          </a:prstGeom>
        </p:spPr>
        <p:txBody>
          <a:bodyPr wrap="square">
            <a:spAutoFit/>
          </a:bodyPr>
          <a:lstStyle/>
          <a:p>
            <a:pPr algn="just"/>
            <a:r>
              <a:rPr lang="es-CO" b="1" dirty="0"/>
              <a:t>Capacitación Continua:</a:t>
            </a:r>
            <a:r>
              <a:rPr lang="es-CO" dirty="0"/>
              <a:t> Brindar formación al personal administrativo para mejorar la atención y resolución de peticiones, garantizando respuestas oportunas y eficientes.</a:t>
            </a:r>
            <a:endParaRPr lang="es-CO" dirty="0"/>
          </a:p>
        </p:txBody>
      </p:sp>
      <p:sp>
        <p:nvSpPr>
          <p:cNvPr id="6" name="Freeform 8">
            <a:extLst>
              <a:ext uri="{FF2B5EF4-FFF2-40B4-BE49-F238E27FC236}">
                <a16:creationId xmlns:a16="http://schemas.microsoft.com/office/drawing/2014/main" id="{6DD8D568-9528-402D-BFCA-A7F78668D179}"/>
              </a:ext>
            </a:extLst>
          </p:cNvPr>
          <p:cNvSpPr>
            <a:spLocks noChangeArrowheads="1"/>
          </p:cNvSpPr>
          <p:nvPr/>
        </p:nvSpPr>
        <p:spPr bwMode="auto">
          <a:xfrm>
            <a:off x="4695014" y="169103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3529F678-957C-4957-87B3-430C81EDD9EB}"/>
              </a:ext>
            </a:extLst>
          </p:cNvPr>
          <p:cNvSpPr>
            <a:spLocks noChangeArrowheads="1"/>
          </p:cNvSpPr>
          <p:nvPr/>
        </p:nvSpPr>
        <p:spPr bwMode="auto">
          <a:xfrm>
            <a:off x="4904830" y="1820465"/>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8" name="TextBox 44">
            <a:extLst>
              <a:ext uri="{FF2B5EF4-FFF2-40B4-BE49-F238E27FC236}">
                <a16:creationId xmlns:a16="http://schemas.microsoft.com/office/drawing/2014/main" id="{0426DBF9-95AF-404A-9BEC-DA4CD7468B5E}"/>
              </a:ext>
            </a:extLst>
          </p:cNvPr>
          <p:cNvSpPr txBox="1"/>
          <p:nvPr/>
        </p:nvSpPr>
        <p:spPr>
          <a:xfrm>
            <a:off x="5248272" y="2023930"/>
            <a:ext cx="39305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1</a:t>
            </a:r>
          </a:p>
        </p:txBody>
      </p:sp>
      <p:pic>
        <p:nvPicPr>
          <p:cNvPr id="9" name="Imagen 8"/>
          <p:cNvPicPr>
            <a:picLocks noChangeAspect="1"/>
          </p:cNvPicPr>
          <p:nvPr/>
        </p:nvPicPr>
        <p:blipFill>
          <a:blip r:embed="rId3"/>
          <a:stretch>
            <a:fillRect/>
          </a:stretch>
        </p:blipFill>
        <p:spPr>
          <a:xfrm>
            <a:off x="10202356" y="1783949"/>
            <a:ext cx="897444" cy="1788985"/>
          </a:xfrm>
          <a:prstGeom prst="rect">
            <a:avLst/>
          </a:prstGeom>
        </p:spPr>
      </p:pic>
      <p:pic>
        <p:nvPicPr>
          <p:cNvPr id="12" name="Imagen 11"/>
          <p:cNvPicPr>
            <a:picLocks noChangeAspect="1"/>
          </p:cNvPicPr>
          <p:nvPr/>
        </p:nvPicPr>
        <p:blipFill>
          <a:blip r:embed="rId4"/>
          <a:stretch>
            <a:fillRect/>
          </a:stretch>
        </p:blipFill>
        <p:spPr>
          <a:xfrm>
            <a:off x="1730200" y="3843209"/>
            <a:ext cx="4907991" cy="2103302"/>
          </a:xfrm>
          <a:prstGeom prst="rect">
            <a:avLst/>
          </a:prstGeom>
        </p:spPr>
      </p:pic>
      <p:pic>
        <p:nvPicPr>
          <p:cNvPr id="15" name="Imagen 14"/>
          <p:cNvPicPr>
            <a:picLocks noChangeAspect="1"/>
          </p:cNvPicPr>
          <p:nvPr/>
        </p:nvPicPr>
        <p:blipFill>
          <a:blip r:embed="rId5"/>
          <a:stretch>
            <a:fillRect/>
          </a:stretch>
        </p:blipFill>
        <p:spPr>
          <a:xfrm>
            <a:off x="630629" y="3958926"/>
            <a:ext cx="1646063" cy="1700931"/>
          </a:xfrm>
          <a:prstGeom prst="rect">
            <a:avLst/>
          </a:prstGeom>
        </p:spPr>
      </p:pic>
      <p:pic>
        <p:nvPicPr>
          <p:cNvPr id="16" name="Imagen 15"/>
          <p:cNvPicPr>
            <a:picLocks noChangeAspect="1"/>
          </p:cNvPicPr>
          <p:nvPr/>
        </p:nvPicPr>
        <p:blipFill>
          <a:blip r:embed="rId6"/>
          <a:stretch>
            <a:fillRect/>
          </a:stretch>
        </p:blipFill>
        <p:spPr>
          <a:xfrm>
            <a:off x="801331" y="4154014"/>
            <a:ext cx="1304657" cy="1310754"/>
          </a:xfrm>
          <a:prstGeom prst="rect">
            <a:avLst/>
          </a:prstGeom>
        </p:spPr>
      </p:pic>
      <p:sp>
        <p:nvSpPr>
          <p:cNvPr id="20" name="Rectángulo 19"/>
          <p:cNvSpPr/>
          <p:nvPr/>
        </p:nvSpPr>
        <p:spPr>
          <a:xfrm>
            <a:off x="2142132" y="4202135"/>
            <a:ext cx="3687166" cy="1169551"/>
          </a:xfrm>
          <a:prstGeom prst="rect">
            <a:avLst/>
          </a:prstGeom>
        </p:spPr>
        <p:txBody>
          <a:bodyPr wrap="square">
            <a:spAutoFit/>
          </a:bodyPr>
          <a:lstStyle/>
          <a:p>
            <a:pPr algn="just"/>
            <a:r>
              <a:rPr lang="es-CO" b="1" dirty="0"/>
              <a:t>Optimización de Procesos:</a:t>
            </a:r>
            <a:r>
              <a:rPr lang="es-CO" dirty="0"/>
              <a:t> Implementar herramientas digitales para agilizar la gestión de solicitudes y mejorar la trazabilidad de los traslados y reclamaciones.</a:t>
            </a:r>
            <a:endParaRPr lang="es-CO" dirty="0"/>
          </a:p>
        </p:txBody>
      </p:sp>
      <p:sp>
        <p:nvSpPr>
          <p:cNvPr id="21" name="TextBox 44">
            <a:extLst>
              <a:ext uri="{FF2B5EF4-FFF2-40B4-BE49-F238E27FC236}">
                <a16:creationId xmlns:a16="http://schemas.microsoft.com/office/drawing/2014/main" id="{0426DBF9-95AF-404A-9BEC-DA4CD7468B5E}"/>
              </a:ext>
            </a:extLst>
          </p:cNvPr>
          <p:cNvSpPr txBox="1"/>
          <p:nvPr/>
        </p:nvSpPr>
        <p:spPr>
          <a:xfrm>
            <a:off x="1128362" y="4368543"/>
            <a:ext cx="516488"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2</a:t>
            </a:r>
            <a:endParaRPr lang="en-US" sz="4500" b="1" dirty="0">
              <a:solidFill>
                <a:schemeClr val="bg1"/>
              </a:solidFill>
              <a:latin typeface="Poppins SemiBold" pitchFamily="2" charset="77"/>
              <a:ea typeface="League Spartan" charset="0"/>
              <a:cs typeface="Poppins SemiBold" pitchFamily="2" charset="77"/>
            </a:endParaRPr>
          </a:p>
        </p:txBody>
      </p:sp>
      <p:pic>
        <p:nvPicPr>
          <p:cNvPr id="22" name="Imagen 21"/>
          <p:cNvPicPr>
            <a:picLocks noChangeAspect="1"/>
          </p:cNvPicPr>
          <p:nvPr/>
        </p:nvPicPr>
        <p:blipFill>
          <a:blip r:embed="rId7"/>
          <a:stretch>
            <a:fillRect/>
          </a:stretch>
        </p:blipFill>
        <p:spPr>
          <a:xfrm>
            <a:off x="5744716" y="3933182"/>
            <a:ext cx="759341" cy="1916723"/>
          </a:xfrm>
          <a:prstGeom prst="rect">
            <a:avLst/>
          </a:prstGeom>
        </p:spPr>
      </p:pic>
      <p:pic>
        <p:nvPicPr>
          <p:cNvPr id="25" name="Imagen 24"/>
          <p:cNvPicPr>
            <a:picLocks noChangeAspect="1"/>
          </p:cNvPicPr>
          <p:nvPr/>
        </p:nvPicPr>
        <p:blipFill>
          <a:blip r:embed="rId8"/>
          <a:stretch>
            <a:fillRect/>
          </a:stretch>
        </p:blipFill>
        <p:spPr>
          <a:xfrm>
            <a:off x="1687359" y="1070217"/>
            <a:ext cx="2837534" cy="2602055"/>
          </a:xfrm>
          <a:prstGeom prst="rect">
            <a:avLst/>
          </a:prstGeom>
        </p:spPr>
      </p:pic>
    </p:spTree>
    <p:extLst>
      <p:ext uri="{BB962C8B-B14F-4D97-AF65-F5344CB8AC3E}">
        <p14:creationId xmlns:p14="http://schemas.microsoft.com/office/powerpoint/2010/main" val="270915382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5B9BD5"/>
      </a:accent1>
      <a:accent2>
        <a:srgbClr val="ED7D31"/>
      </a:accent2>
      <a:accent3>
        <a:srgbClr val="A5A5A5"/>
      </a:accent3>
      <a:accent4>
        <a:srgbClr val="FDE918"/>
      </a:accent4>
      <a:accent5>
        <a:srgbClr val="EC8D08"/>
      </a:accent5>
      <a:accent6>
        <a:srgbClr val="79B72E"/>
      </a:accent6>
      <a:hlink>
        <a:srgbClr val="065F90"/>
      </a:hlink>
      <a:folHlink>
        <a:srgbClr val="177A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13439</TotalTime>
  <Words>1125</Words>
  <Application>Microsoft Office PowerPoint</Application>
  <PresentationFormat>Panorámica</PresentationFormat>
  <Paragraphs>238</Paragraphs>
  <Slides>8</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League Spartan</vt:lpstr>
      <vt:lpstr>Calibri</vt:lpstr>
      <vt:lpstr>MyriadPro-Regular</vt:lpstr>
      <vt:lpstr>Open Sans Light</vt:lpstr>
      <vt:lpstr>Poppins SemiBold</vt:lpstr>
      <vt:lpstr>Arial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SALA 2-01</cp:lastModifiedBy>
  <cp:revision>381</cp:revision>
  <dcterms:created xsi:type="dcterms:W3CDTF">2021-09-26T15:48:41Z</dcterms:created>
  <dcterms:modified xsi:type="dcterms:W3CDTF">2025-04-01T19:16:56Z</dcterms:modified>
</cp:coreProperties>
</file>